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7" r:id="rId3"/>
    <p:sldId id="326" r:id="rId5"/>
    <p:sldId id="442" r:id="rId6"/>
    <p:sldId id="443" r:id="rId7"/>
    <p:sldId id="350" r:id="rId8"/>
    <p:sldId id="348" r:id="rId9"/>
    <p:sldId id="349" r:id="rId10"/>
    <p:sldId id="390" r:id="rId11"/>
    <p:sldId id="331" r:id="rId12"/>
    <p:sldId id="341" r:id="rId13"/>
    <p:sldId id="441" r:id="rId14"/>
    <p:sldId id="419" r:id="rId15"/>
    <p:sldId id="283" r:id="rId16"/>
    <p:sldId id="305" r:id="rId17"/>
    <p:sldId id="431" r:id="rId18"/>
    <p:sldId id="392" r:id="rId19"/>
    <p:sldId id="323" r:id="rId20"/>
    <p:sldId id="338" r:id="rId21"/>
    <p:sldId id="393" r:id="rId22"/>
    <p:sldId id="428" r:id="rId23"/>
    <p:sldId id="429" r:id="rId24"/>
    <p:sldId id="430" r:id="rId25"/>
    <p:sldId id="396" r:id="rId26"/>
    <p:sldId id="302" r:id="rId27"/>
  </p:sldIdLst>
  <p:sldSz cx="9144000" cy="6858000" type="screen4x3"/>
  <p:notesSz cx="6858000" cy="9144000"/>
  <p:custDataLst>
    <p:tags r:id="rId3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8761"/>
    <a:srgbClr val="640000"/>
    <a:srgbClr val="161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7"/>
    <p:restoredTop sz="99077"/>
  </p:normalViewPr>
  <p:slideViewPr>
    <p:cSldViewPr showGuides="1">
      <p:cViewPr varScale="1">
        <p:scale>
          <a:sx n="109" d="100"/>
          <a:sy n="109" d="100"/>
        </p:scale>
        <p:origin x="1194" y="78"/>
      </p:cViewPr>
      <p:guideLst>
        <p:guide orient="horz" pos="2192"/>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cs typeface="+mn-cs"/>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a:latin typeface="Arial" panose="020B0604020202020204" pitchFamily="34" charset="0"/>
                <a:cs typeface="+mn-cs"/>
                <a:sym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6E9756B3-224B-4516-A3FC-9C1AC5AD7A5C}"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052" name="Rectangle 4"/>
          <p:cNvSpPr>
            <a:spLocks noGrp="1" noRot="1" noChangeAspect="1" noTextEdit="1"/>
          </p:cNvSpPr>
          <p:nvPr>
            <p:ph type="sldImg"/>
          </p:nvPr>
        </p:nvSpPr>
        <p:spPr>
          <a:xfrm>
            <a:off x="1143000" y="685800"/>
            <a:ext cx="4572000" cy="3429000"/>
          </a:xfrm>
          <a:prstGeom prst="rect">
            <a:avLst/>
          </a:prstGeom>
          <a:noFill/>
          <a:ln w="9525">
            <a:noFill/>
          </a:ln>
        </p:spPr>
      </p:sp>
      <p:sp>
        <p:nvSpPr>
          <p:cNvPr id="2053" name="Rectangle 5"/>
          <p:cNvSpPr>
            <a:spLocks noGrp="1" noRot="1" noChangeAspect="1" noTextEdit="1"/>
          </p:cNvSpPr>
          <p:nvPr/>
        </p:nvSpPr>
        <p:spPr>
          <a:xfrm>
            <a:off x="685800" y="4343400"/>
            <a:ext cx="5486400" cy="4114800"/>
          </a:xfrm>
          <a:prstGeom prst="rect">
            <a:avLst/>
          </a:prstGeom>
          <a:noFill/>
          <a:ln w="9525">
            <a:noFill/>
          </a:ln>
        </p:spPr>
        <p:txBody>
          <a:bodyPr anchor="t"/>
          <a:lstStyle/>
          <a:p>
            <a:pPr lvl="0"/>
            <a:endParaRPr lang="zh-CN" altLang="en-US"/>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cs typeface="+mn-cs"/>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BDB43B7B-34D7-4532-AA0F-A9876AEC8809}"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B71334-51BC-4028-965F-92BA2A13948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85AD3F3B-82BA-450F-9A98-026B6B8B88AB}" type="datetimeFigureOut">
              <a:rPr lang="zh-CN" altLang="en-US" smtClean="0"/>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fld id="{D1E1FDA1-B058-4932-903B-E71CCD05D914}" type="slidenum">
              <a:rPr lang="zh-CN" altLang="en-US" smtClean="0"/>
            </a:fld>
            <a:endParaRPr lang="zh-CN" altLang="en-US"/>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85AD3F3B-82BA-450F-9A98-026B6B8B88AB}" type="datetimeFigureOut">
              <a:rPr lang="zh-CN" altLang="en-US" smtClean="0"/>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fld id="{D1E1FDA1-B058-4932-903B-E71CCD05D914}" type="slidenum">
              <a:rPr lang="zh-CN" altLang="en-US" smtClean="0"/>
            </a:fld>
            <a:endParaRPr lang="zh-CN" altLang="en-US"/>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85AD3F3B-82BA-450F-9A98-026B6B8B88AB}" type="datetimeFigureOut">
              <a:rPr lang="zh-CN" altLang="en-US" smtClean="0"/>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fld id="{D1E1FDA1-B058-4932-903B-E71CCD05D914}" type="slidenum">
              <a:rPr lang="zh-CN" altLang="en-US" smtClean="0"/>
            </a:fld>
            <a:endParaRPr lang="zh-CN" altLang="en-US"/>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85AD3F3B-82BA-450F-9A98-026B6B8B88AB}" type="datetimeFigureOut">
              <a:rPr lang="zh-CN" altLang="en-US" smtClean="0"/>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fld id="{D1E1FDA1-B058-4932-903B-E71CCD05D914}" type="slidenum">
              <a:rPr lang="zh-CN" altLang="en-US" smtClean="0"/>
            </a:fld>
            <a:endParaRPr lang="zh-CN" altLang="en-US"/>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6356351"/>
            <a:ext cx="2057400" cy="365125"/>
          </a:xfrm>
          <a:prstGeom prst="rect">
            <a:avLst/>
          </a:prstGeom>
        </p:spPr>
        <p:txBody>
          <a:bodyPr/>
          <a:lstStyle/>
          <a:p>
            <a:fld id="{85AD3F3B-82BA-450F-9A98-026B6B8B88AB}" type="datetimeFigureOut">
              <a:rPr lang="zh-CN" altLang="en-US" smtClean="0"/>
            </a:fld>
            <a:endParaRPr lang="zh-CN" altLang="en-US"/>
          </a:p>
        </p:txBody>
      </p:sp>
      <p:sp>
        <p:nvSpPr>
          <p:cNvPr id="6" name="页脚占位符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6356351"/>
            <a:ext cx="2057400" cy="365125"/>
          </a:xfrm>
          <a:prstGeom prst="rect">
            <a:avLst/>
          </a:prstGeom>
        </p:spPr>
        <p:txBody>
          <a:bodyPr/>
          <a:lstStyle/>
          <a:p>
            <a:fld id="{D1E1FDA1-B058-4932-903B-E71CCD05D914}" type="slidenum">
              <a:rPr lang="zh-CN" altLang="en-US" smtClean="0"/>
            </a:fld>
            <a:endParaRPr lang="zh-CN" alt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391"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6356351"/>
            <a:ext cx="2057400" cy="365125"/>
          </a:xfrm>
          <a:prstGeom prst="rect">
            <a:avLst/>
          </a:prstGeom>
        </p:spPr>
        <p:txBody>
          <a:bodyPr/>
          <a:lstStyle/>
          <a:p>
            <a:fld id="{85AD3F3B-82BA-450F-9A98-026B6B8B88AB}" type="datetimeFigureOut">
              <a:rPr lang="zh-CN" altLang="en-US" smtClean="0"/>
            </a:fld>
            <a:endParaRPr lang="zh-CN" altLang="en-US"/>
          </a:p>
        </p:txBody>
      </p:sp>
      <p:sp>
        <p:nvSpPr>
          <p:cNvPr id="8" name="页脚占位符 7"/>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6356351"/>
            <a:ext cx="2057400" cy="365125"/>
          </a:xfrm>
          <a:prstGeom prst="rect">
            <a:avLst/>
          </a:prstGeom>
        </p:spPr>
        <p:txBody>
          <a:bodyPr/>
          <a:lstStyle/>
          <a:p>
            <a:fld id="{D1E1FDA1-B058-4932-903B-E71CCD05D914}" type="slidenum">
              <a:rPr lang="zh-CN" altLang="en-US" smtClean="0"/>
            </a:fld>
            <a:endParaRPr lang="zh-CN" altLang="en-US"/>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6356351"/>
            <a:ext cx="2057400" cy="365125"/>
          </a:xfrm>
          <a:prstGeom prst="rect">
            <a:avLst/>
          </a:prstGeom>
        </p:spPr>
        <p:txBody>
          <a:bodyPr/>
          <a:lstStyle/>
          <a:p>
            <a:fld id="{85AD3F3B-82BA-450F-9A98-026B6B8B88AB}" type="datetimeFigureOut">
              <a:rPr lang="zh-CN" altLang="en-US" smtClean="0"/>
            </a:fld>
            <a:endParaRPr lang="zh-CN" altLang="en-US"/>
          </a:p>
        </p:txBody>
      </p:sp>
      <p:sp>
        <p:nvSpPr>
          <p:cNvPr id="4" name="页脚占位符 3"/>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6356351"/>
            <a:ext cx="2057400" cy="365125"/>
          </a:xfrm>
          <a:prstGeom prst="rect">
            <a:avLst/>
          </a:prstGeom>
        </p:spPr>
        <p:txBody>
          <a:bodyPr/>
          <a:lstStyle/>
          <a:p>
            <a:fld id="{D1E1FDA1-B058-4932-903B-E71CCD05D914}" type="slidenum">
              <a:rPr lang="zh-CN" altLang="en-US" smtClean="0"/>
            </a:fld>
            <a:endParaRPr lang="zh-CN" alt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fld id="{85AD3F3B-82BA-450F-9A98-026B6B8B88AB}" type="datetimeFigureOut">
              <a:rPr lang="zh-CN" altLang="en-US" smtClean="0"/>
            </a:fld>
            <a:endParaRPr lang="zh-CN" altLang="en-US"/>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fld id="{D1E1FDA1-B058-4932-903B-E71CCD05D914}" type="slidenum">
              <a:rPr lang="zh-CN" altLang="en-US" smtClean="0"/>
            </a:fld>
            <a:endParaRPr lang="zh-CN" altLang="en-US"/>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6356351"/>
            <a:ext cx="2057400" cy="365125"/>
          </a:xfrm>
          <a:prstGeom prst="rect">
            <a:avLst/>
          </a:prstGeom>
        </p:spPr>
        <p:txBody>
          <a:bodyPr/>
          <a:lstStyle/>
          <a:p>
            <a:fld id="{85AD3F3B-82BA-450F-9A98-026B6B8B88AB}" type="datetimeFigureOut">
              <a:rPr lang="zh-CN" altLang="en-US" smtClean="0"/>
            </a:fld>
            <a:endParaRPr lang="zh-CN" altLang="en-US"/>
          </a:p>
        </p:txBody>
      </p:sp>
      <p:sp>
        <p:nvSpPr>
          <p:cNvPr id="6" name="页脚占位符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6356351"/>
            <a:ext cx="2057400" cy="365125"/>
          </a:xfrm>
          <a:prstGeom prst="rect">
            <a:avLst/>
          </a:prstGeom>
        </p:spPr>
        <p:txBody>
          <a:bodyPr/>
          <a:lstStyle/>
          <a:p>
            <a:fld id="{D1E1FDA1-B058-4932-903B-E71CCD05D914}" type="slidenum">
              <a:rPr lang="zh-CN" altLang="en-US" smtClean="0"/>
            </a:fld>
            <a:endParaRPr lang="zh-CN" altLang="en-US"/>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6356351"/>
            <a:ext cx="2057400" cy="365125"/>
          </a:xfrm>
          <a:prstGeom prst="rect">
            <a:avLst/>
          </a:prstGeom>
        </p:spPr>
        <p:txBody>
          <a:bodyPr/>
          <a:lstStyle/>
          <a:p>
            <a:fld id="{85AD3F3B-82BA-450F-9A98-026B6B8B88AB}" type="datetimeFigureOut">
              <a:rPr lang="zh-CN" altLang="en-US" smtClean="0"/>
            </a:fld>
            <a:endParaRPr lang="zh-CN" altLang="en-US"/>
          </a:p>
        </p:txBody>
      </p:sp>
      <p:sp>
        <p:nvSpPr>
          <p:cNvPr id="6" name="页脚占位符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6356351"/>
            <a:ext cx="2057400" cy="365125"/>
          </a:xfrm>
          <a:prstGeom prst="rect">
            <a:avLst/>
          </a:prstGeom>
        </p:spPr>
        <p:txBody>
          <a:bodyPr/>
          <a:lstStyle/>
          <a:p>
            <a:fld id="{D1E1FDA1-B058-4932-903B-E71CCD05D914}" type="slidenum">
              <a:rPr lang="zh-CN" altLang="en-US" smtClean="0"/>
            </a:fld>
            <a:endParaRPr lang="zh-CN" alt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2971842" y="7758"/>
            <a:ext cx="2988093" cy="770705"/>
            <a:chOff x="3788989" y="0"/>
            <a:chExt cx="3984124" cy="1027606"/>
          </a:xfrm>
        </p:grpSpPr>
        <p:sp>
          <p:nvSpPr>
            <p:cNvPr id="3" name="文本框 2"/>
            <p:cNvSpPr txBox="1"/>
            <p:nvPr/>
          </p:nvSpPr>
          <p:spPr>
            <a:xfrm>
              <a:off x="4418886" y="365174"/>
              <a:ext cx="3354227" cy="528777"/>
            </a:xfrm>
            <a:prstGeom prst="rect">
              <a:avLst/>
            </a:prstGeom>
            <a:noFill/>
          </p:spPr>
          <p:txBody>
            <a:bodyPr wrap="square" rtlCol="0">
              <a:spAutoFit/>
            </a:bodyPr>
            <a:lstStyle/>
            <a:p>
              <a:pPr defTabSz="685165">
                <a:lnSpc>
                  <a:spcPct val="120000"/>
                </a:lnSpc>
                <a:defRPr/>
              </a:pPr>
              <a:r>
                <a:rPr lang="zh-CN" altLang="zh-CN" b="1">
                  <a:solidFill>
                    <a:schemeClr val="bg1"/>
                  </a:solidFill>
                  <a:latin typeface="微软雅黑" panose="020B0503020204020204" pitchFamily="34" charset="-122"/>
                  <a:ea typeface="微软雅黑" panose="020B0503020204020204" pitchFamily="34" charset="-122"/>
                </a:rPr>
                <a:t>输入你的标题</a:t>
              </a:r>
              <a:r>
                <a:rPr lang="en-US" altLang="zh-CN" b="1">
                  <a:solidFill>
                    <a:schemeClr val="bg1"/>
                  </a:solidFill>
                  <a:latin typeface="微软雅黑" panose="020B0503020204020204" pitchFamily="34" charset="-122"/>
                  <a:ea typeface="微软雅黑" panose="020B0503020204020204" pitchFamily="34" charset="-122"/>
                </a:rPr>
                <a:t>699pic</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任意多边形: 形状 3"/>
            <p:cNvSpPr/>
            <p:nvPr/>
          </p:nvSpPr>
          <p:spPr>
            <a:xfrm flipV="1">
              <a:off x="3788989" y="0"/>
              <a:ext cx="3984124" cy="1027606"/>
            </a:xfrm>
            <a:custGeom>
              <a:avLst/>
              <a:gdLst>
                <a:gd name="connsiteX0" fmla="*/ 0 w 2724329"/>
                <a:gd name="connsiteY0" fmla="*/ 1392781 h 1392781"/>
                <a:gd name="connsiteX1" fmla="*/ 2724329 w 2724329"/>
                <a:gd name="connsiteY1" fmla="*/ 1392781 h 1392781"/>
                <a:gd name="connsiteX2" fmla="*/ 2724329 w 2724329"/>
                <a:gd name="connsiteY2" fmla="*/ 535531 h 1392781"/>
                <a:gd name="connsiteX3" fmla="*/ 1362165 w 2724329"/>
                <a:gd name="connsiteY3" fmla="*/ 0 h 1392781"/>
                <a:gd name="connsiteX4" fmla="*/ 0 w 2724329"/>
                <a:gd name="connsiteY4" fmla="*/ 535531 h 139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329" h="1392781">
                  <a:moveTo>
                    <a:pt x="0" y="1392781"/>
                  </a:moveTo>
                  <a:lnTo>
                    <a:pt x="2724329" y="1392781"/>
                  </a:lnTo>
                  <a:lnTo>
                    <a:pt x="2724329" y="535531"/>
                  </a:lnTo>
                  <a:lnTo>
                    <a:pt x="1362165" y="0"/>
                  </a:lnTo>
                  <a:lnTo>
                    <a:pt x="0" y="535531"/>
                  </a:lnTo>
                  <a:close/>
                </a:path>
              </a:pathLst>
            </a:custGeom>
            <a:solidFill>
              <a:srgbClr val="25B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41574" y="104503"/>
            <a:ext cx="922021" cy="923658"/>
          </a:xfrm>
          <a:prstGeom prst="rect">
            <a:avLst/>
          </a:prstGeom>
        </p:spPr>
      </p:pic>
      <p:sp>
        <p:nvSpPr>
          <p:cNvPr id="6" name="矩形 5"/>
          <p:cNvSpPr/>
          <p:nvPr userDrawn="1"/>
        </p:nvSpPr>
        <p:spPr>
          <a:xfrm>
            <a:off x="3681058" y="110598"/>
            <a:ext cx="1554480" cy="368300"/>
          </a:xfrm>
          <a:prstGeom prst="rect">
            <a:avLst/>
          </a:prstGeom>
        </p:spPr>
        <p:txBody>
          <a:bodyPr wrap="none">
            <a:spAutoFit/>
          </a:bodyPr>
          <a:lstStyle/>
          <a:p>
            <a:pPr eaLnBrk="0" fontAlgn="base" hangingPunct="0">
              <a:spcBef>
                <a:spcPct val="0"/>
              </a:spcBef>
              <a:spcAft>
                <a:spcPct val="0"/>
              </a:spcAft>
            </a:pPr>
            <a:r>
              <a:rPr lang="zh-CN" altLang="en-US" b="1" dirty="0">
                <a:solidFill>
                  <a:schemeClr val="bg1"/>
                </a:solidFill>
                <a:latin typeface="微软雅黑" panose="020B0503020204020204" pitchFamily="34" charset="-122"/>
                <a:ea typeface="微软雅黑" panose="020B0503020204020204" pitchFamily="34" charset="-122"/>
              </a:rPr>
              <a:t>升學計劃概況</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53" y="6324282"/>
            <a:ext cx="2525035" cy="492443"/>
          </a:xfrm>
          <a:prstGeom prst="rect">
            <a:avLst/>
          </a:prstGeom>
          <a:noFill/>
        </p:spPr>
        <p:txBody>
          <a:bodyPr wrap="square" rtlCol="0">
            <a:spAutoFit/>
          </a:bodyPr>
          <a:p>
            <a:r>
              <a:rPr lang="en-US" altLang="zh-CN" sz="2600" b="1"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www.hkceec.hk</a:t>
            </a:r>
            <a:endParaRPr lang="zh-CN" altLang="en-US" sz="2600" b="1"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sh/>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edb.gov.hk/musss2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1" cstate="print">
            <a:extLst>
              <a:ext uri="{28A0092B-C50C-407E-A947-70E740481C1C}">
                <a14:useLocalDpi xmlns:a14="http://schemas.microsoft.com/office/drawing/2010/main" val="0"/>
              </a:ext>
            </a:extLst>
          </a:blip>
          <a:srcRect t="7834" b="7834"/>
          <a:stretch>
            <a:fillRect/>
          </a:stretch>
        </p:blipFill>
        <p:spPr>
          <a:xfrm>
            <a:off x="0" y="0"/>
            <a:ext cx="9144000" cy="6858000"/>
          </a:xfrm>
          <a:prstGeom prst="rect">
            <a:avLst/>
          </a:prstGeom>
          <a:solidFill>
            <a:schemeClr val="tx1"/>
          </a:solidFill>
        </p:spPr>
      </p:pic>
      <p:sp>
        <p:nvSpPr>
          <p:cNvPr id="19" name="矩形 18"/>
          <p:cNvSpPr/>
          <p:nvPr/>
        </p:nvSpPr>
        <p:spPr>
          <a:xfrm>
            <a:off x="1150620" y="1846580"/>
            <a:ext cx="6685915" cy="2837815"/>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904875" y="1847215"/>
            <a:ext cx="6956425" cy="1623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b="1" dirty="0">
                <a:solidFill>
                  <a:srgbClr val="002060"/>
                </a:solidFill>
                <a:latin typeface="黑体" panose="02010609060101010101" pitchFamily="2" charset="-122"/>
                <a:ea typeface="黑体" panose="02010609060101010101" pitchFamily="2" charset="-122"/>
              </a:rPr>
              <a:t>2023</a:t>
            </a:r>
            <a:r>
              <a:rPr lang="zh-CN" altLang="en-US" sz="4500" b="1" dirty="0">
                <a:solidFill>
                  <a:srgbClr val="002060"/>
                </a:solidFill>
                <a:latin typeface="黑体" panose="02010609060101010101" pitchFamily="2" charset="-122"/>
                <a:ea typeface="黑体" panose="02010609060101010101" pitchFamily="2" charset="-122"/>
              </a:rPr>
              <a:t>內地高校招收香港中學文憑考試學生計劃</a:t>
            </a:r>
            <a:endParaRPr lang="zh-CN" altLang="en-US" sz="4500" b="1" dirty="0">
              <a:solidFill>
                <a:srgbClr val="002060"/>
              </a:solidFill>
              <a:latin typeface="黑体" panose="02010609060101010101" pitchFamily="2" charset="-122"/>
              <a:ea typeface="黑体" panose="02010609060101010101" pitchFamily="2" charset="-122"/>
            </a:endParaRPr>
          </a:p>
        </p:txBody>
      </p:sp>
      <p:sp>
        <p:nvSpPr>
          <p:cNvPr id="22" name="矩形 21"/>
          <p:cNvSpPr/>
          <p:nvPr/>
        </p:nvSpPr>
        <p:spPr>
          <a:xfrm>
            <a:off x="3500388" y="4217172"/>
            <a:ext cx="1581150" cy="437515"/>
          </a:xfrm>
          <a:prstGeom prst="rect">
            <a:avLst/>
          </a:prstGeom>
        </p:spPr>
        <p:txBody>
          <a:bodyPr wrap="none">
            <a:spAutoFit/>
          </a:bodyPr>
          <a:lstStyle/>
          <a:p>
            <a:pPr algn="ctr">
              <a:lnSpc>
                <a:spcPct val="150000"/>
              </a:lnSpc>
            </a:pPr>
            <a:r>
              <a:rPr lang="en-US" altLang="zh-CN" sz="1500" dirty="0">
                <a:solidFill>
                  <a:srgbClr val="002060"/>
                </a:solidFill>
                <a:latin typeface="华文中宋" panose="02010600040101010101" pitchFamily="2" charset="-122"/>
                <a:ea typeface="华文中宋" panose="02010600040101010101" pitchFamily="2" charset="-122"/>
                <a:sym typeface="微软雅黑 Light" panose="020B0502040204020203" pitchFamily="34" charset="-122"/>
              </a:rPr>
              <a:t>2022</a:t>
            </a:r>
            <a:r>
              <a:rPr lang="zh-CN" altLang="en-US" sz="1500" dirty="0">
                <a:solidFill>
                  <a:srgbClr val="002060"/>
                </a:solidFill>
                <a:latin typeface="华文中宋" panose="02010600040101010101" pitchFamily="2" charset="-122"/>
                <a:ea typeface="华文中宋" panose="02010600040101010101" pitchFamily="2" charset="-122"/>
                <a:sym typeface="微软雅黑 Light" panose="020B0502040204020203" pitchFamily="34" charset="-122"/>
              </a:rPr>
              <a:t>年</a:t>
            </a:r>
            <a:r>
              <a:rPr lang="en-US" altLang="zh-CN" sz="1500" dirty="0">
                <a:solidFill>
                  <a:srgbClr val="002060"/>
                </a:solidFill>
                <a:latin typeface="华文中宋" panose="02010600040101010101" pitchFamily="2" charset="-122"/>
                <a:ea typeface="华文中宋" panose="02010600040101010101" pitchFamily="2" charset="-122"/>
                <a:sym typeface="微软雅黑 Light" panose="020B0502040204020203" pitchFamily="34" charset="-122"/>
              </a:rPr>
              <a:t>12</a:t>
            </a:r>
            <a:r>
              <a:rPr lang="zh-CN" altLang="en-US" sz="1500" dirty="0">
                <a:solidFill>
                  <a:srgbClr val="002060"/>
                </a:solidFill>
                <a:latin typeface="华文中宋" panose="02010600040101010101" pitchFamily="2" charset="-122"/>
                <a:ea typeface="华文中宋" panose="02010600040101010101" pitchFamily="2" charset="-122"/>
                <a:sym typeface="微软雅黑 Light" panose="020B0502040204020203" pitchFamily="34" charset="-122"/>
              </a:rPr>
              <a:t>月</a:t>
            </a:r>
            <a:r>
              <a:rPr lang="en-US" altLang="zh-CN" sz="1500" dirty="0">
                <a:solidFill>
                  <a:srgbClr val="002060"/>
                </a:solidFill>
                <a:latin typeface="华文中宋" panose="02010600040101010101" pitchFamily="2" charset="-122"/>
                <a:ea typeface="华文中宋" panose="02010600040101010101" pitchFamily="2" charset="-122"/>
                <a:sym typeface="微软雅黑 Light" panose="020B0502040204020203" pitchFamily="34" charset="-122"/>
              </a:rPr>
              <a:t>8</a:t>
            </a:r>
            <a:r>
              <a:rPr lang="zh-CN" altLang="en-US" sz="1500" dirty="0">
                <a:solidFill>
                  <a:srgbClr val="002060"/>
                </a:solidFill>
                <a:latin typeface="华文中宋" panose="02010600040101010101" pitchFamily="2" charset="-122"/>
                <a:ea typeface="华文中宋" panose="02010600040101010101" pitchFamily="2" charset="-122"/>
                <a:sym typeface="微软雅黑 Light" panose="020B0502040204020203" pitchFamily="34" charset="-122"/>
              </a:rPr>
              <a:t>日</a:t>
            </a:r>
            <a:endParaRPr lang="zh-CN" altLang="zh-CN" sz="1500" dirty="0">
              <a:solidFill>
                <a:srgbClr val="002060"/>
              </a:solidFill>
              <a:latin typeface="华文中宋" panose="02010600040101010101" pitchFamily="2" charset="-122"/>
              <a:ea typeface="华文中宋" panose="02010600040101010101" pitchFamily="2" charset="-122"/>
              <a:sym typeface="微软雅黑 Light" panose="020B0502040204020203" pitchFamily="34" charset="-122"/>
            </a:endParaRPr>
          </a:p>
        </p:txBody>
      </p:sp>
      <p:sp>
        <p:nvSpPr>
          <p:cNvPr id="40" name="矩形 39"/>
          <p:cNvSpPr/>
          <p:nvPr/>
        </p:nvSpPr>
        <p:spPr>
          <a:xfrm>
            <a:off x="2506932" y="3440528"/>
            <a:ext cx="3582811" cy="628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spc="75" dirty="0">
                <a:solidFill>
                  <a:srgbClr val="002060"/>
                </a:solidFill>
                <a:latin typeface="华文中宋" panose="02010600040101010101" pitchFamily="2" charset="-122"/>
                <a:ea typeface="华文中宋" panose="02010600040101010101" pitchFamily="2" charset="-122"/>
              </a:rPr>
              <a:t>中國教育交流（香港）中心</a:t>
            </a:r>
            <a:endParaRPr lang="en-US" altLang="zh-CN" b="1" spc="75" dirty="0">
              <a:solidFill>
                <a:srgbClr val="002060"/>
              </a:solidFill>
              <a:latin typeface="华文中宋" panose="02010600040101010101" pitchFamily="2" charset="-122"/>
              <a:ea typeface="华文中宋" panose="02010600040101010101" pitchFamily="2" charset="-122"/>
            </a:endParaRPr>
          </a:p>
          <a:p>
            <a:pPr algn="ctr">
              <a:lnSpc>
                <a:spcPct val="150000"/>
              </a:lnSpc>
            </a:pPr>
            <a:endParaRPr lang="zh-CN" altLang="en-US" b="1" dirty="0">
              <a:solidFill>
                <a:srgbClr val="002060"/>
              </a:solidFill>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108" y="76288"/>
            <a:ext cx="922021" cy="9236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3"/>
          <p:cNvSpPr/>
          <p:nvPr/>
        </p:nvSpPr>
        <p:spPr>
          <a:xfrm>
            <a:off x="914400" y="681990"/>
            <a:ext cx="6151245" cy="846455"/>
          </a:xfrm>
          <a:prstGeom prst="rect">
            <a:avLst/>
          </a:prstGeom>
          <a:noFill/>
          <a:ln w="9525">
            <a:noFill/>
          </a:ln>
        </p:spPr>
        <p:txBody>
          <a:bodyPr wrap="none" anchor="t">
            <a:no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12290" name="TextBox 5"/>
          <p:cNvSpPr/>
          <p:nvPr/>
        </p:nvSpPr>
        <p:spPr>
          <a:xfrm>
            <a:off x="668655" y="3124200"/>
            <a:ext cx="7958455" cy="2254250"/>
          </a:xfrm>
          <a:prstGeom prst="rect">
            <a:avLst/>
          </a:prstGeom>
          <a:noFill/>
          <a:ln w="9525" cap="flat" cmpd="sng">
            <a:noFill/>
            <a:prstDash val="solid"/>
            <a:miter/>
            <a:headEnd type="none" w="med" len="med"/>
            <a:tailEnd type="none" w="med" len="med"/>
          </a:ln>
        </p:spPr>
        <p:txBody>
          <a:bodyPr anchor="t">
            <a:noAutofit/>
          </a:bodyPr>
          <a:lstStyle/>
          <a:p>
            <a:pPr eaLnBrk="0" hangingPunct="0">
              <a:lnSpc>
                <a:spcPct val="120000"/>
              </a:lnSpc>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3.</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優惠的入學門檻</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buChar char="•"/>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藝體類招生高校</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800" b="1" dirty="0">
                <a:solidFill>
                  <a:srgbClr val="760000"/>
                </a:solidFill>
                <a:latin typeface="黑体" panose="02010609060101010101" pitchFamily="2" charset="-122"/>
                <a:ea typeface="黑体" panose="02010609060101010101" pitchFamily="2" charset="-122"/>
                <a:sym typeface="黑体" panose="02010609060101010101" pitchFamily="2" charset="-122"/>
              </a:rPr>
              <a:t>⑴</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按“</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2211</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”收生：請留意術科是否需要面試</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20000"/>
              </a:lnSpc>
              <a:buFont typeface="Arial" panose="020B0604020202020204" pitchFamily="34" charset="0"/>
            </a:pPr>
            <a:r>
              <a:rPr lang="zh-CN" altLang="en-US" sz="2600" b="1" dirty="0">
                <a:solidFill>
                  <a:srgbClr val="660033"/>
                </a:solidFill>
                <a:latin typeface="黑体" panose="02010609060101010101" pitchFamily="2" charset="-122"/>
                <a:ea typeface="黑体" panose="02010609060101010101" pitchFamily="2" charset="-122"/>
                <a:sym typeface="黑体" panose="02010609060101010101" pitchFamily="2" charset="-122"/>
              </a:rPr>
              <a:t>   如需要，請自行聯繫院校確定術科考試的細節</a:t>
            </a:r>
            <a:endParaRPr lang="en-US" altLang="zh-CN" sz="26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12291" name="TextBox 4"/>
          <p:cNvSpPr/>
          <p:nvPr/>
        </p:nvSpPr>
        <p:spPr>
          <a:xfrm>
            <a:off x="762000" y="1676400"/>
            <a:ext cx="7772400" cy="1120775"/>
          </a:xfrm>
          <a:prstGeom prst="rect">
            <a:avLst/>
          </a:prstGeom>
          <a:noFill/>
          <a:ln w="9525">
            <a:noFill/>
          </a:ln>
        </p:spPr>
        <p:txBody>
          <a:bodyPr anchor="t">
            <a:noAutofit/>
          </a:bodyPr>
          <a:lstStyle/>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
        <p:nvSpPr>
          <p:cNvPr id="2" name="文本框 1"/>
          <p:cNvSpPr txBox="1"/>
          <p:nvPr/>
        </p:nvSpPr>
        <p:spPr>
          <a:xfrm>
            <a:off x="3531870" y="4014470"/>
            <a:ext cx="3048000" cy="368300"/>
          </a:xfrm>
          <a:prstGeom prst="rect">
            <a:avLst/>
          </a:prstGeom>
          <a:noFill/>
        </p:spPr>
        <p:txBody>
          <a:bodyPr wrap="square" rtlCol="0">
            <a:spAutoFit/>
          </a:bodyPr>
          <a:p>
            <a:endParaRPr lang="zh-CN" altLang="en-US"/>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3"/>
          <p:cNvSpPr/>
          <p:nvPr/>
        </p:nvSpPr>
        <p:spPr>
          <a:xfrm>
            <a:off x="914400" y="762000"/>
            <a:ext cx="6151245" cy="645160"/>
          </a:xfrm>
          <a:prstGeom prst="rect">
            <a:avLst/>
          </a:prstGeom>
          <a:noFill/>
          <a:ln w="9525">
            <a:noFill/>
          </a:ln>
        </p:spPr>
        <p:txBody>
          <a:bodyPr wrap="none"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12291" name="TextBox 4"/>
          <p:cNvSpPr/>
          <p:nvPr/>
        </p:nvSpPr>
        <p:spPr>
          <a:xfrm>
            <a:off x="762000" y="1646555"/>
            <a:ext cx="7772400" cy="258445"/>
          </a:xfrm>
          <a:prstGeom prst="rect">
            <a:avLst/>
          </a:prstGeom>
          <a:noFill/>
          <a:ln w="9525">
            <a:noFill/>
          </a:ln>
        </p:spPr>
        <p:txBody>
          <a:bodyPr anchor="t">
            <a:noAutofit/>
          </a:bodyPr>
          <a:lstStyle/>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
        <p:nvSpPr>
          <p:cNvPr id="3" name="文本框 2"/>
          <p:cNvSpPr txBox="1"/>
          <p:nvPr/>
        </p:nvSpPr>
        <p:spPr>
          <a:xfrm>
            <a:off x="868045" y="3111500"/>
            <a:ext cx="7531735" cy="2736850"/>
          </a:xfrm>
          <a:prstGeom prst="rect">
            <a:avLst/>
          </a:prstGeom>
          <a:noFill/>
        </p:spPr>
        <p:txBody>
          <a:bodyPr wrap="square" rtlCol="0" anchor="t">
            <a:noAutofit/>
          </a:bodyPr>
          <a:lstStyle/>
          <a:p>
            <a:pPr eaLnBrk="0" hangingPunct="0">
              <a:lnSpc>
                <a:spcPct val="130000"/>
              </a:lnSpc>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3.</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優惠的入學門檻分，</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buChar char="•"/>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校長推薦計劃</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四個核心科目總分</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10</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單科不低於</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2</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分</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30000"/>
              </a:lnSpc>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每校</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8</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個名額，不佔用</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JUPAS</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推薦計劃名額</a:t>
            </a:r>
            <a:endParaRPr lang="zh-CN" altLang="en-US" sz="2800"/>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p:nvPr/>
        </p:nvSpPr>
        <p:spPr>
          <a:xfrm>
            <a:off x="914400" y="685800"/>
            <a:ext cx="6151245" cy="645160"/>
          </a:xfrm>
          <a:prstGeom prst="rect">
            <a:avLst/>
          </a:prstGeom>
          <a:noFill/>
          <a:ln w="9525">
            <a:noFill/>
          </a:ln>
        </p:spPr>
        <p:txBody>
          <a:bodyPr wrap="none"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18434" name="TextBox 4"/>
          <p:cNvSpPr/>
          <p:nvPr/>
        </p:nvSpPr>
        <p:spPr>
          <a:xfrm>
            <a:off x="914400" y="1447800"/>
            <a:ext cx="7467600" cy="583565"/>
          </a:xfrm>
          <a:prstGeom prst="rect">
            <a:avLst/>
          </a:prstGeom>
          <a:noFill/>
          <a:ln w="9525">
            <a:noFill/>
          </a:ln>
        </p:spPr>
        <p:txBody>
          <a:bodyPr anchor="t">
            <a:spAutoFit/>
          </a:bodyPr>
          <a:lstStyle/>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（二） 學歷與專業資質互認的學科</a:t>
            </a:r>
            <a:endParaRPr lang="zh-CN" altLang="en-US" dirty="0">
              <a:latin typeface="Arial" panose="020B0604020202020204" pitchFamily="34" charset="0"/>
              <a:ea typeface="宋体" panose="02010600030101010101" pitchFamily="2" charset="-122"/>
            </a:endParaRPr>
          </a:p>
        </p:txBody>
      </p:sp>
      <p:sp>
        <p:nvSpPr>
          <p:cNvPr id="18435" name="TextBox 5"/>
          <p:cNvSpPr/>
          <p:nvPr/>
        </p:nvSpPr>
        <p:spPr>
          <a:xfrm>
            <a:off x="762000" y="2286000"/>
            <a:ext cx="7620000" cy="3892550"/>
          </a:xfrm>
          <a:prstGeom prst="rect">
            <a:avLst/>
          </a:prstGeom>
          <a:noFill/>
          <a:ln w="9525">
            <a:noFill/>
          </a:ln>
        </p:spPr>
        <p:txBody>
          <a:bodyPr anchor="t">
            <a:spAutoFit/>
          </a:bodyPr>
          <a:lstStyle/>
          <a:p>
            <a:pPr eaLnBrk="0" hangingPunct="0">
              <a:lnSpc>
                <a:spcPct val="13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互認學歷，報考香港公務員無障礙</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2004</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年國家教育部與香港教育局簽訂了兩地互認學歷備忘錄，互認了本科以上全日制大學的學歷。因此，在內地大學畢業的學生，可以報考香港公務員等專業考試。</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p:cNvSpPr/>
          <p:nvPr/>
        </p:nvSpPr>
        <p:spPr>
          <a:xfrm>
            <a:off x="914400" y="685800"/>
            <a:ext cx="6151245" cy="645160"/>
          </a:xfrm>
          <a:prstGeom prst="rect">
            <a:avLst/>
          </a:prstGeom>
          <a:noFill/>
          <a:ln w="9525">
            <a:noFill/>
          </a:ln>
        </p:spPr>
        <p:txBody>
          <a:bodyPr wrap="none"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19458" name="TextBox 4"/>
          <p:cNvSpPr/>
          <p:nvPr/>
        </p:nvSpPr>
        <p:spPr>
          <a:xfrm>
            <a:off x="914400" y="1447800"/>
            <a:ext cx="7467600" cy="583565"/>
          </a:xfrm>
          <a:prstGeom prst="rect">
            <a:avLst/>
          </a:prstGeom>
          <a:noFill/>
          <a:ln w="9525">
            <a:noFill/>
          </a:ln>
        </p:spPr>
        <p:txBody>
          <a:bodyPr anchor="t">
            <a:spAutoFit/>
          </a:bodyPr>
          <a:lstStyle/>
          <a:p>
            <a:pPr eaLnBrk="0" hangingPunct="0">
              <a:buFont typeface="Arial" panose="020B0604020202020204" pitchFamily="34" charset="0"/>
            </a:pPr>
            <a:r>
              <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二） 學歷與專業資質互認的學科</a:t>
            </a:r>
            <a:endParaRPr lang="zh-CN" altLang="en-US" dirty="0">
              <a:latin typeface="Arial" panose="020B0604020202020204" pitchFamily="34" charset="0"/>
              <a:ea typeface="宋体" panose="02010600030101010101" pitchFamily="2" charset="-122"/>
            </a:endParaRPr>
          </a:p>
        </p:txBody>
      </p:sp>
      <p:sp>
        <p:nvSpPr>
          <p:cNvPr id="19459" name="TextBox 5"/>
          <p:cNvSpPr/>
          <p:nvPr/>
        </p:nvSpPr>
        <p:spPr>
          <a:xfrm>
            <a:off x="990600" y="2286000"/>
            <a:ext cx="7620000" cy="3609975"/>
          </a:xfrm>
          <a:prstGeom prst="rect">
            <a:avLst/>
          </a:prstGeom>
          <a:noFill/>
          <a:ln w="9525">
            <a:noFill/>
          </a:ln>
        </p:spPr>
        <p:txBody>
          <a:bodyPr anchor="t">
            <a:spAutoFit/>
          </a:bodyPr>
          <a:lstStyle/>
          <a:p>
            <a:pPr eaLnBrk="0" hangingPunct="0">
              <a:lnSpc>
                <a:spcPct val="13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獲香港會計師公會評審認证會計師本科課</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程，文憑試招生院校內共有</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6</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所（可豁免</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分单元考试）：</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天津大學、廈門大學、中央財經大學、寧</a:t>
            </a:r>
            <a:endPar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 大學、暨南大學、廣東外語外貿大學</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742950" lvl="1" indent="-285750" eaLnBrk="0" hangingPunct="0">
              <a:lnSpc>
                <a:spcPct val="130000"/>
              </a:lnSpc>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p:cNvSpPr/>
          <p:nvPr/>
        </p:nvSpPr>
        <p:spPr>
          <a:xfrm>
            <a:off x="914400" y="685800"/>
            <a:ext cx="6151245" cy="645160"/>
          </a:xfrm>
          <a:prstGeom prst="rect">
            <a:avLst/>
          </a:prstGeom>
          <a:noFill/>
          <a:ln w="9525">
            <a:noFill/>
          </a:ln>
        </p:spPr>
        <p:txBody>
          <a:bodyPr wrap="none"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24578" name="TextBox 4"/>
          <p:cNvSpPr/>
          <p:nvPr/>
        </p:nvSpPr>
        <p:spPr>
          <a:xfrm>
            <a:off x="914400" y="1549400"/>
            <a:ext cx="7467600" cy="583565"/>
          </a:xfrm>
          <a:prstGeom prst="rect">
            <a:avLst/>
          </a:prstGeom>
          <a:noFill/>
          <a:ln w="9525">
            <a:noFill/>
          </a:ln>
        </p:spPr>
        <p:txBody>
          <a:bodyPr anchor="t">
            <a:spAutoFit/>
          </a:bodyPr>
          <a:lstStyle/>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（三） 學費低、負擔輕、享受醫保待遇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
        <p:nvSpPr>
          <p:cNvPr id="24579" name="TextBox 5"/>
          <p:cNvSpPr/>
          <p:nvPr/>
        </p:nvSpPr>
        <p:spPr>
          <a:xfrm>
            <a:off x="990600" y="2514600"/>
            <a:ext cx="7391400" cy="584200"/>
          </a:xfrm>
          <a:prstGeom prst="rect">
            <a:avLst/>
          </a:prstGeom>
          <a:noFill/>
          <a:ln w="9525">
            <a:noFill/>
          </a:ln>
        </p:spPr>
        <p:txBody>
          <a:bodyPr anchor="t">
            <a:spAutoFit/>
          </a:bodyPr>
          <a:lstStyle/>
          <a:p>
            <a:pPr eaLnBrk="0" hangingPunct="0">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24580" name="TextBox 7"/>
          <p:cNvSpPr/>
          <p:nvPr/>
        </p:nvSpPr>
        <p:spPr>
          <a:xfrm>
            <a:off x="990600" y="2133600"/>
            <a:ext cx="6705600" cy="3784600"/>
          </a:xfrm>
          <a:prstGeom prst="rect">
            <a:avLst/>
          </a:prstGeom>
          <a:noFill/>
          <a:ln w="9525">
            <a:noFill/>
          </a:ln>
        </p:spPr>
        <p:txBody>
          <a:bodyPr anchor="t">
            <a:spAutoFit/>
          </a:bodyPr>
          <a:lstStyle/>
          <a:p>
            <a:pPr eaLnBrk="0" hangingPunct="0">
              <a:lnSpc>
                <a:spcPct val="150000"/>
              </a:lnSpc>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與內地生同等情況，同等收費標準</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學費：</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4500-</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80</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00</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元人民幣</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學年</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住宿費：</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1500</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元人民幣</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年</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醫保：與內地生享受同樣醫療保險</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buChar char="•"/>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注：各地各校費用不一</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p:cNvSpPr/>
          <p:nvPr/>
        </p:nvSpPr>
        <p:spPr>
          <a:xfrm>
            <a:off x="914400" y="685800"/>
            <a:ext cx="6151245" cy="645160"/>
          </a:xfrm>
          <a:prstGeom prst="rect">
            <a:avLst/>
          </a:prstGeom>
          <a:noFill/>
          <a:ln w="9525">
            <a:noFill/>
          </a:ln>
        </p:spPr>
        <p:txBody>
          <a:bodyPr wrap="none"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24578" name="TextBox 4"/>
          <p:cNvSpPr/>
          <p:nvPr/>
        </p:nvSpPr>
        <p:spPr>
          <a:xfrm>
            <a:off x="914400" y="1549400"/>
            <a:ext cx="7467600" cy="583565"/>
          </a:xfrm>
          <a:prstGeom prst="rect">
            <a:avLst/>
          </a:prstGeom>
          <a:noFill/>
          <a:ln w="9525">
            <a:noFill/>
          </a:ln>
        </p:spPr>
        <p:txBody>
          <a:bodyPr anchor="t">
            <a:spAutoFit/>
          </a:bodyPr>
          <a:lstStyle/>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（四） 全方位的支援及前景</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
        <p:nvSpPr>
          <p:cNvPr id="24579" name="TextBox 5"/>
          <p:cNvSpPr/>
          <p:nvPr/>
        </p:nvSpPr>
        <p:spPr>
          <a:xfrm>
            <a:off x="990600" y="2514600"/>
            <a:ext cx="7391400" cy="584200"/>
          </a:xfrm>
          <a:prstGeom prst="rect">
            <a:avLst/>
          </a:prstGeom>
          <a:noFill/>
          <a:ln w="9525">
            <a:noFill/>
          </a:ln>
        </p:spPr>
        <p:txBody>
          <a:bodyPr anchor="t">
            <a:spAutoFit/>
          </a:bodyPr>
          <a:lstStyle/>
          <a:p>
            <a:pPr eaLnBrk="0" hangingPunct="0">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24580" name="TextBox 7"/>
          <p:cNvSpPr/>
          <p:nvPr/>
        </p:nvSpPr>
        <p:spPr>
          <a:xfrm>
            <a:off x="990600" y="2133600"/>
            <a:ext cx="6705600" cy="4523105"/>
          </a:xfrm>
          <a:prstGeom prst="rect">
            <a:avLst/>
          </a:prstGeom>
          <a:noFill/>
          <a:ln w="9525">
            <a:noFill/>
          </a:ln>
        </p:spPr>
        <p:txBody>
          <a:bodyPr anchor="t">
            <a:spAutoFit/>
          </a:bodyPr>
          <a:lstStyle/>
          <a:p>
            <a:pPr eaLnBrk="0" hangingPunct="0">
              <a:lnSpc>
                <a:spcPct val="15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中央政府及香港特區政府的支持</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從升學，學習，實習，就業，發展一條龍的支援</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3.</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大灣區的融合發展前景</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4.</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便利的往返地理優勢</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5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5.</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校友，企業及社會的支持</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p:nvPr/>
        </p:nvSpPr>
        <p:spPr>
          <a:xfrm>
            <a:off x="320675" y="2108200"/>
            <a:ext cx="8594725" cy="4494213"/>
          </a:xfrm>
          <a:prstGeom prst="rect">
            <a:avLst/>
          </a:prstGeom>
          <a:noFill/>
          <a:ln w="9525">
            <a:noFill/>
          </a:ln>
        </p:spPr>
        <p:txBody>
          <a:bodyPr lIns="6275" tIns="6274" rIns="6275" bIns="0" anchor="ctr"/>
          <a:lstStyle/>
          <a:p>
            <a:pPr defTabSz="0" fontAlgn="ctr">
              <a:lnSpc>
                <a:spcPct val="130000"/>
              </a:lnSpc>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香港教育局網站將會上載內地</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132</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所免試招收香港學生計畫指南的全部資料。</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網址是：</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http://www.edb.gov.hk/admissionscheme</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也可查詢我中心網站：</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www.hkceec.hk</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网上教育展 </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www.studymainland.hk</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12</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月</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3-9</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日）</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中國內地高校</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e</a:t>
            </a:r>
            <a:r>
              <a:rPr lang="zh-CN" altLang="en-US"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站通手機</a:t>
            </a:r>
            <a:r>
              <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rPr>
              <a:t>APP: www.chinauapp.com</a:t>
            </a: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defTabSz="0" fontAlgn="ctr">
              <a:lnSpc>
                <a:spcPct val="130000"/>
              </a:lnSpc>
            </a:pPr>
            <a:endParaRPr lang="en-US" altLang="zh-CN" sz="2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25602" name="TextBox 3"/>
          <p:cNvSpPr/>
          <p:nvPr/>
        </p:nvSpPr>
        <p:spPr>
          <a:xfrm>
            <a:off x="1143000" y="762635"/>
            <a:ext cx="6151245" cy="680720"/>
          </a:xfrm>
          <a:prstGeom prst="rect">
            <a:avLst/>
          </a:prstGeom>
          <a:noFill/>
          <a:ln w="9525">
            <a:noFill/>
          </a:ln>
        </p:spPr>
        <p:txBody>
          <a:bodyPr wrap="none" anchor="t">
            <a:no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三、獲取升學資訊</a:t>
            </a:r>
            <a:endParaRPr lang="zh-CN" altLang="en-US" dirty="0">
              <a:latin typeface="Arial" panose="020B0604020202020204" pitchFamily="34" charset="0"/>
              <a:ea typeface="宋体" panose="02010600030101010101" pitchFamily="2" charset="-122"/>
            </a:endParaRPr>
          </a:p>
        </p:txBody>
      </p:sp>
      <p:sp>
        <p:nvSpPr>
          <p:cNvPr id="25603" name="TextBox 4"/>
          <p:cNvSpPr/>
          <p:nvPr/>
        </p:nvSpPr>
        <p:spPr>
          <a:xfrm>
            <a:off x="1143000" y="1614170"/>
            <a:ext cx="2971800" cy="579438"/>
          </a:xfrm>
          <a:prstGeom prst="rect">
            <a:avLst/>
          </a:prstGeom>
          <a:noFill/>
          <a:ln w="9525">
            <a:noFill/>
          </a:ln>
        </p:spPr>
        <p:txBody>
          <a:bodyPr anchor="t">
            <a:spAutoFit/>
          </a:bodyPr>
          <a:lstStyle/>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㈤ 咨询网址</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9"/>
          <p:cNvSpPr/>
          <p:nvPr/>
        </p:nvSpPr>
        <p:spPr>
          <a:xfrm>
            <a:off x="1066800" y="762000"/>
            <a:ext cx="6858000" cy="645160"/>
          </a:xfrm>
          <a:prstGeom prst="rect">
            <a:avLst/>
          </a:prstGeom>
          <a:noFill/>
          <a:ln w="9525">
            <a:noFill/>
          </a:ln>
        </p:spPr>
        <p:txBody>
          <a:bodyPr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四、內地升學有哪些資助計劃</a:t>
            </a:r>
            <a:endPar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endParaRPr>
          </a:p>
        </p:txBody>
      </p:sp>
      <p:sp>
        <p:nvSpPr>
          <p:cNvPr id="27650" name="TextBox 4"/>
          <p:cNvSpPr/>
          <p:nvPr/>
        </p:nvSpPr>
        <p:spPr>
          <a:xfrm>
            <a:off x="915035" y="1371600"/>
            <a:ext cx="7467600" cy="584200"/>
          </a:xfrm>
          <a:prstGeom prst="rect">
            <a:avLst/>
          </a:prstGeom>
          <a:noFill/>
          <a:ln w="9525">
            <a:noFill/>
          </a:ln>
        </p:spPr>
        <p:txBody>
          <a:bodyPr anchor="t">
            <a:spAutoFit/>
          </a:bodyPr>
          <a:lstStyle/>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 </a:t>
            </a:r>
            <a:r>
              <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2014</a:t>
            </a: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年政府推出內地升學資助計畫</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
        <p:nvSpPr>
          <p:cNvPr id="27651" name="矩形 3"/>
          <p:cNvSpPr/>
          <p:nvPr/>
        </p:nvSpPr>
        <p:spPr>
          <a:xfrm>
            <a:off x="381000" y="1828800"/>
            <a:ext cx="8366125" cy="584200"/>
          </a:xfrm>
          <a:prstGeom prst="rect">
            <a:avLst/>
          </a:prstGeom>
          <a:noFill/>
          <a:ln w="9525">
            <a:noFill/>
          </a:ln>
        </p:spPr>
        <p:txBody>
          <a:bodyPr anchor="t">
            <a:spAutoFit/>
          </a:bodyPr>
          <a:lstStyle/>
          <a:p>
            <a:pPr algn="just" eaLnBrk="0" hangingPunct="0">
              <a:buFont typeface="Arial" panose="020B0604020202020204" pitchFamily="34" charset="0"/>
            </a:pPr>
            <a:endParaRPr lang="zh-CN" altLang="en-US" sz="3200" b="1" dirty="0">
              <a:solidFill>
                <a:srgbClr val="760000"/>
              </a:solidFill>
              <a:latin typeface="黑体" panose="02010609060101010101" pitchFamily="2" charset="-122"/>
              <a:ea typeface="黑体" panose="02010609060101010101" pitchFamily="2" charset="-122"/>
              <a:sym typeface="宋体" panose="02010600030101010101" pitchFamily="2" charset="-122"/>
            </a:endParaRPr>
          </a:p>
        </p:txBody>
      </p:sp>
      <p:sp>
        <p:nvSpPr>
          <p:cNvPr id="27652" name="Rectangle 1"/>
          <p:cNvSpPr/>
          <p:nvPr/>
        </p:nvSpPr>
        <p:spPr>
          <a:xfrm>
            <a:off x="5334000" y="2331085"/>
            <a:ext cx="3048635" cy="3636645"/>
          </a:xfrm>
          <a:prstGeom prst="rect">
            <a:avLst/>
          </a:prstGeom>
          <a:noFill/>
          <a:ln w="9525">
            <a:noFill/>
          </a:ln>
        </p:spPr>
        <p:txBody>
          <a:bodyPr anchor="ctr">
            <a:noAutofit/>
          </a:bodyPr>
          <a:lstStyle/>
          <a:p>
            <a:pPr algn="just" eaLnBrk="0" hangingPunct="0">
              <a:buFont typeface="Arial" panose="020B0604020202020204" pitchFamily="34" charset="0"/>
            </a:pPr>
            <a:r>
              <a:rPr lang="en-US" altLang="zh-CN" sz="2800" b="1" dirty="0">
                <a:solidFill>
                  <a:srgbClr val="660033"/>
                </a:solidFill>
                <a:latin typeface="黑体" panose="02010609060101010101" pitchFamily="2" charset="-122"/>
                <a:ea typeface="黑体" panose="02010609060101010101" pitchFamily="2" charset="-122"/>
              </a:rPr>
              <a:t>2014</a:t>
            </a:r>
            <a:r>
              <a:rPr lang="zh-CN" altLang="en-US" sz="2800" b="1" dirty="0">
                <a:solidFill>
                  <a:srgbClr val="660033"/>
                </a:solidFill>
                <a:latin typeface="黑体" panose="02010609060101010101" pitchFamily="2" charset="-122"/>
                <a:ea typeface="黑体" panose="02010609060101010101" pitchFamily="2" charset="-122"/>
              </a:rPr>
              <a:t>年</a:t>
            </a:r>
            <a:r>
              <a:rPr lang="en-US" altLang="zh-CN" sz="2800" b="1" dirty="0">
                <a:solidFill>
                  <a:srgbClr val="660033"/>
                </a:solidFill>
                <a:latin typeface="黑体" panose="02010609060101010101" pitchFamily="2" charset="-122"/>
                <a:ea typeface="黑体" panose="02010609060101010101" pitchFamily="2" charset="-122"/>
              </a:rPr>
              <a:t>1</a:t>
            </a:r>
            <a:r>
              <a:rPr lang="zh-CN" altLang="en-US" sz="2800" b="1" dirty="0">
                <a:solidFill>
                  <a:srgbClr val="660033"/>
                </a:solidFill>
                <a:latin typeface="黑体" panose="02010609060101010101" pitchFamily="2" charset="-122"/>
                <a:ea typeface="黑体" panose="02010609060101010101" pitchFamily="2" charset="-122"/>
              </a:rPr>
              <a:t>月</a:t>
            </a:r>
            <a:r>
              <a:rPr lang="en-US" altLang="zh-CN" sz="2800" b="1" dirty="0">
                <a:solidFill>
                  <a:srgbClr val="660033"/>
                </a:solidFill>
                <a:latin typeface="黑体" panose="02010609060101010101" pitchFamily="2" charset="-122"/>
                <a:ea typeface="黑体" panose="02010609060101010101" pitchFamily="2" charset="-122"/>
              </a:rPr>
              <a:t>15</a:t>
            </a:r>
            <a:r>
              <a:rPr lang="zh-CN" altLang="en-US" sz="2800" b="1" dirty="0">
                <a:solidFill>
                  <a:srgbClr val="660033"/>
                </a:solidFill>
                <a:latin typeface="黑体" panose="02010609060101010101" pitchFamily="2" charset="-122"/>
                <a:ea typeface="黑体" panose="02010609060101010101" pitchFamily="2" charset="-122"/>
              </a:rPr>
              <a:t>日，香港特别行政区行政长官梁振英在香港立法会发表</a:t>
            </a:r>
            <a:r>
              <a:rPr lang="en-US" altLang="zh-CN" sz="2800" b="1" dirty="0">
                <a:solidFill>
                  <a:srgbClr val="660033"/>
                </a:solidFill>
                <a:latin typeface="黑体" panose="02010609060101010101" pitchFamily="2" charset="-122"/>
                <a:ea typeface="黑体" panose="02010609060101010101" pitchFamily="2" charset="-122"/>
              </a:rPr>
              <a:t>2014</a:t>
            </a:r>
            <a:r>
              <a:rPr lang="zh-CN" altLang="en-US" sz="2800" b="1" dirty="0">
                <a:solidFill>
                  <a:srgbClr val="660033"/>
                </a:solidFill>
                <a:latin typeface="黑体" panose="02010609060101010101" pitchFamily="2" charset="-122"/>
                <a:ea typeface="黑体" panose="02010609060101010101" pitchFamily="2" charset="-122"/>
              </a:rPr>
              <a:t>年施政报告，在增加资助高等教育项下，提出“推行內地大學升學資助計劃” 。</a:t>
            </a:r>
            <a:endParaRPr lang="zh-CN" altLang="en-US" sz="2800" b="1" dirty="0">
              <a:solidFill>
                <a:srgbClr val="660033"/>
              </a:solidFill>
              <a:latin typeface="黑体" panose="02010609060101010101" pitchFamily="2" charset="-122"/>
              <a:ea typeface="黑体" panose="02010609060101010101" pitchFamily="2" charset="-122"/>
              <a:sym typeface="宋体" panose="02010600030101010101" pitchFamily="2" charset="-122"/>
            </a:endParaRPr>
          </a:p>
        </p:txBody>
      </p:sp>
      <p:pic>
        <p:nvPicPr>
          <p:cNvPr id="27653" name="Picture 2"/>
          <p:cNvPicPr>
            <a:picLocks noChangeAspect="1"/>
          </p:cNvPicPr>
          <p:nvPr/>
        </p:nvPicPr>
        <p:blipFill>
          <a:blip r:embed="rId1"/>
          <a:stretch>
            <a:fillRect/>
          </a:stretch>
        </p:blipFill>
        <p:spPr>
          <a:xfrm>
            <a:off x="990600" y="2080895"/>
            <a:ext cx="3318510" cy="4223385"/>
          </a:xfrm>
          <a:prstGeom prst="rect">
            <a:avLst/>
          </a:prstGeom>
          <a:noFill/>
          <a:ln w="9525">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9"/>
          <p:cNvSpPr/>
          <p:nvPr/>
        </p:nvSpPr>
        <p:spPr>
          <a:xfrm>
            <a:off x="1066800" y="762000"/>
            <a:ext cx="6858000" cy="645160"/>
          </a:xfrm>
          <a:prstGeom prst="rect">
            <a:avLst/>
          </a:prstGeom>
          <a:noFill/>
          <a:ln w="9525">
            <a:noFill/>
          </a:ln>
        </p:spPr>
        <p:txBody>
          <a:bodyPr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四、內地升學有哪些資助計劃</a:t>
            </a:r>
            <a:endPar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endParaRPr>
          </a:p>
        </p:txBody>
      </p:sp>
      <p:sp>
        <p:nvSpPr>
          <p:cNvPr id="28674" name="TextBox 4"/>
          <p:cNvSpPr/>
          <p:nvPr/>
        </p:nvSpPr>
        <p:spPr>
          <a:xfrm>
            <a:off x="715645" y="1447800"/>
            <a:ext cx="7696200" cy="584200"/>
          </a:xfrm>
          <a:prstGeom prst="rect">
            <a:avLst/>
          </a:prstGeom>
          <a:noFill/>
          <a:ln w="9525">
            <a:noFill/>
          </a:ln>
        </p:spPr>
        <p:txBody>
          <a:bodyPr anchor="t">
            <a:spAutoFit/>
          </a:bodyPr>
          <a:lstStyle/>
          <a:p>
            <a:pPr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（一）</a:t>
            </a:r>
            <a:r>
              <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2014</a:t>
            </a: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年政府推出內地升學資助計畫</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
        <p:nvSpPr>
          <p:cNvPr id="28675" name="矩形 3"/>
          <p:cNvSpPr/>
          <p:nvPr/>
        </p:nvSpPr>
        <p:spPr>
          <a:xfrm>
            <a:off x="381000" y="1828800"/>
            <a:ext cx="8366125" cy="584200"/>
          </a:xfrm>
          <a:prstGeom prst="rect">
            <a:avLst/>
          </a:prstGeom>
          <a:noFill/>
          <a:ln w="9525">
            <a:noFill/>
          </a:ln>
        </p:spPr>
        <p:txBody>
          <a:bodyPr anchor="t">
            <a:spAutoFit/>
          </a:bodyPr>
          <a:lstStyle/>
          <a:p>
            <a:pPr algn="just" eaLnBrk="0" hangingPunct="0">
              <a:buFont typeface="Arial" panose="020B0604020202020204" pitchFamily="34" charset="0"/>
            </a:pPr>
            <a:endParaRPr lang="zh-CN" altLang="en-US" sz="3200" b="1" dirty="0">
              <a:solidFill>
                <a:srgbClr val="760000"/>
              </a:solidFill>
              <a:latin typeface="黑体" panose="02010609060101010101" pitchFamily="2" charset="-122"/>
              <a:ea typeface="黑体" panose="02010609060101010101" pitchFamily="2" charset="-122"/>
              <a:sym typeface="宋体" panose="02010600030101010101" pitchFamily="2" charset="-122"/>
            </a:endParaRPr>
          </a:p>
        </p:txBody>
      </p:sp>
      <p:sp>
        <p:nvSpPr>
          <p:cNvPr id="28676" name="Rectangle 1"/>
          <p:cNvSpPr/>
          <p:nvPr/>
        </p:nvSpPr>
        <p:spPr>
          <a:xfrm>
            <a:off x="838200" y="2253298"/>
            <a:ext cx="8001000" cy="4081780"/>
          </a:xfrm>
          <a:prstGeom prst="rect">
            <a:avLst/>
          </a:prstGeom>
          <a:noFill/>
          <a:ln w="9525">
            <a:noFill/>
          </a:ln>
        </p:spPr>
        <p:txBody>
          <a:bodyPr anchor="ctr">
            <a:spAutoFit/>
          </a:bodyPr>
          <a:lstStyle/>
          <a:p>
            <a:pPr marL="457200" indent="-457200" algn="just" eaLnBrk="0" hangingPunct="0">
              <a:lnSpc>
                <a:spcPct val="130000"/>
              </a:lnSpc>
              <a:spcAft>
                <a:spcPts val="1200"/>
              </a:spcAft>
              <a:buFont typeface="Arial" panose="020B0604020202020204" pitchFamily="34" charset="0"/>
              <a:buChar char="•"/>
            </a:pPr>
            <a:r>
              <a:rPr lang="zh-CN" altLang="en-US" sz="2400" b="1" dirty="0">
                <a:solidFill>
                  <a:srgbClr val="660033"/>
                </a:solidFill>
                <a:latin typeface="黑体" panose="02010609060101010101" pitchFamily="2" charset="-122"/>
                <a:ea typeface="黑体" panose="02010609060101010101" pitchFamily="2" charset="-122"/>
              </a:rPr>
              <a:t>由</a:t>
            </a:r>
            <a:r>
              <a:rPr lang="en-US" altLang="zh-CN" sz="2400" b="1" dirty="0">
                <a:solidFill>
                  <a:srgbClr val="660033"/>
                </a:solidFill>
                <a:latin typeface="黑体" panose="02010609060101010101" pitchFamily="2" charset="-122"/>
                <a:ea typeface="黑体" panose="02010609060101010101" pitchFamily="2" charset="-122"/>
              </a:rPr>
              <a:t>2014/15</a:t>
            </a:r>
            <a:r>
              <a:rPr lang="zh-CN" altLang="en-US" sz="2400" b="1" dirty="0">
                <a:solidFill>
                  <a:srgbClr val="660033"/>
                </a:solidFill>
                <a:latin typeface="黑体" panose="02010609060101010101" pitchFamily="2" charset="-122"/>
                <a:ea typeface="黑体" panose="02010609060101010101" pitchFamily="2" charset="-122"/>
              </a:rPr>
              <a:t>學年起推出的內地大學升學資助計劃，讓透過免試收生計劃升學而有經濟需要的香港學生，可於課程修業期內全額資助每年可獲</a:t>
            </a:r>
            <a:r>
              <a:rPr lang="en-US" altLang="zh-CN" sz="2400" b="1" dirty="0">
                <a:solidFill>
                  <a:srgbClr val="FF0000"/>
                </a:solidFill>
                <a:latin typeface="黑体" panose="02010609060101010101" pitchFamily="2" charset="-122"/>
                <a:ea typeface="黑体" panose="02010609060101010101" pitchFamily="2" charset="-122"/>
              </a:rPr>
              <a:t>16,800</a:t>
            </a:r>
            <a:r>
              <a:rPr lang="zh-CN" altLang="en-US" sz="2400" b="1" dirty="0">
                <a:solidFill>
                  <a:srgbClr val="660033"/>
                </a:solidFill>
                <a:latin typeface="黑体" panose="02010609060101010101" pitchFamily="2" charset="-122"/>
                <a:ea typeface="黑体" panose="02010609060101010101" pitchFamily="2" charset="-122"/>
              </a:rPr>
              <a:t>元補助金；半額資助</a:t>
            </a:r>
            <a:r>
              <a:rPr lang="en-US" altLang="zh-CN" sz="2400" b="1" dirty="0">
                <a:solidFill>
                  <a:srgbClr val="FF0000"/>
                </a:solidFill>
                <a:latin typeface="黑体" panose="02010609060101010101" pitchFamily="2" charset="-122"/>
                <a:ea typeface="黑体" panose="02010609060101010101" pitchFamily="2" charset="-122"/>
              </a:rPr>
              <a:t>8</a:t>
            </a:r>
            <a:r>
              <a:rPr lang="zh-CN" altLang="en-US" sz="2400" b="1" dirty="0">
                <a:solidFill>
                  <a:srgbClr val="FF0000"/>
                </a:solidFill>
                <a:latin typeface="黑体" panose="02010609060101010101" pitchFamily="2" charset="-122"/>
                <a:ea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rPr>
              <a:t>400</a:t>
            </a:r>
            <a:r>
              <a:rPr lang="zh-CN" altLang="en-US" sz="2400" b="1" dirty="0">
                <a:solidFill>
                  <a:srgbClr val="660033"/>
                </a:solidFill>
                <a:latin typeface="黑体" panose="02010609060101010101" pitchFamily="2" charset="-122"/>
                <a:ea typeface="黑体" panose="02010609060101010101" pitchFamily="2" charset="-122"/>
              </a:rPr>
              <a:t>元，免入息審查資助</a:t>
            </a:r>
            <a:r>
              <a:rPr lang="en-US" altLang="zh-CN" sz="2400" b="1" dirty="0">
                <a:solidFill>
                  <a:srgbClr val="FF0000"/>
                </a:solidFill>
                <a:latin typeface="黑体" panose="02010609060101010101" pitchFamily="2" charset="-122"/>
                <a:ea typeface="黑体" panose="02010609060101010101" pitchFamily="2" charset="-122"/>
              </a:rPr>
              <a:t>5</a:t>
            </a:r>
            <a:r>
              <a:rPr lang="zh-CN" altLang="en-US" sz="2400" b="1" dirty="0">
                <a:solidFill>
                  <a:srgbClr val="FF0000"/>
                </a:solidFill>
                <a:latin typeface="黑体" panose="02010609060101010101" pitchFamily="2" charset="-122"/>
                <a:ea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rPr>
              <a:t>600</a:t>
            </a:r>
            <a:r>
              <a:rPr lang="zh-CN" altLang="en-US" sz="2400" b="1" dirty="0">
                <a:solidFill>
                  <a:srgbClr val="660033"/>
                </a:solidFill>
                <a:latin typeface="黑体" panose="02010609060101010101" pitchFamily="2" charset="-122"/>
                <a:ea typeface="黑体" panose="02010609060101010101" pitchFamily="2" charset="-122"/>
              </a:rPr>
              <a:t>元。</a:t>
            </a:r>
            <a:endParaRPr lang="en-US" altLang="zh-CN" sz="2400" b="1" dirty="0">
              <a:solidFill>
                <a:srgbClr val="660033"/>
              </a:solidFill>
              <a:latin typeface="黑体" panose="02010609060101010101" pitchFamily="2" charset="-122"/>
              <a:ea typeface="黑体" panose="02010609060101010101" pitchFamily="2" charset="-122"/>
            </a:endParaRPr>
          </a:p>
          <a:p>
            <a:pPr marL="457200" indent="-457200" eaLnBrk="0" hangingPunct="0">
              <a:lnSpc>
                <a:spcPct val="130000"/>
              </a:lnSpc>
              <a:buFont typeface="Arial" panose="020B0604020202020204" pitchFamily="34" charset="0"/>
              <a:buChar char="•"/>
            </a:pPr>
            <a:r>
              <a:rPr lang="en-US" altLang="zh-CN" sz="2400" b="1" dirty="0">
                <a:solidFill>
                  <a:srgbClr val="660033"/>
                </a:solidFill>
                <a:latin typeface="黑体" panose="02010609060101010101" pitchFamily="2" charset="-122"/>
                <a:ea typeface="黑体" panose="02010609060101010101" pitchFamily="2" charset="-122"/>
              </a:rPr>
              <a:t>2016</a:t>
            </a:r>
            <a:r>
              <a:rPr lang="zh-CN" altLang="en-US" sz="2400" b="1" dirty="0">
                <a:solidFill>
                  <a:srgbClr val="660033"/>
                </a:solidFill>
                <a:latin typeface="黑体" panose="02010609060101010101" pitchFamily="2" charset="-122"/>
                <a:ea typeface="黑体" panose="02010609060101010101" pitchFamily="2" charset="-122"/>
              </a:rPr>
              <a:t>年計劃得到進一步改善的內地大學升學資助計劃將受惠學生的覆蓋面進一步擴展，免試收生計劃的學生也包括在其中。具體詳情</a:t>
            </a:r>
            <a:r>
              <a:rPr lang="en-US" altLang="zh-CN" sz="2400" b="1" i="1" dirty="0">
                <a:solidFill>
                  <a:srgbClr val="660033"/>
                </a:solidFill>
                <a:latin typeface="黑体" panose="02010609060101010101" pitchFamily="2" charset="-122"/>
                <a:ea typeface="黑体" panose="02010609060101010101" pitchFamily="2" charset="-122"/>
                <a:sym typeface="宋体" panose="02010600030101010101" pitchFamily="2" charset="-122"/>
                <a:hlinkClick r:id="rId1"/>
              </a:rPr>
              <a:t>http://www.edb.gov.hk/musss</a:t>
            </a:r>
            <a:endParaRPr lang="en-US" altLang="zh-CN" sz="2400" b="1" i="1" dirty="0">
              <a:solidFill>
                <a:srgbClr val="660033"/>
              </a:solidFill>
              <a:latin typeface="黑体" panose="02010609060101010101" pitchFamily="2" charset="-122"/>
              <a:ea typeface="黑体" panose="02010609060101010101" pitchFamily="2" charset="-122"/>
              <a:sym typeface="宋体" panose="02010600030101010101" pitchFamily="2" charset="-122"/>
            </a:endParaRPr>
          </a:p>
          <a:p>
            <a:pPr marL="457200" indent="-457200" eaLnBrk="0" hangingPunct="0">
              <a:lnSpc>
                <a:spcPct val="130000"/>
              </a:lnSpc>
              <a:buFont typeface="Arial" panose="020B0604020202020204" pitchFamily="34" charset="0"/>
              <a:buChar char="•"/>
            </a:pPr>
            <a:r>
              <a:rPr lang="en-US" altLang="zh-CN" sz="2400" b="1" i="1" dirty="0">
                <a:solidFill>
                  <a:srgbClr val="660033"/>
                </a:solidFill>
                <a:latin typeface="黑体" panose="02010609060101010101" pitchFamily="2" charset="-122"/>
                <a:ea typeface="黑体" panose="02010609060101010101" pitchFamily="2" charset="-122"/>
                <a:sym typeface="宋体" panose="02010600030101010101" pitchFamily="2" charset="-122"/>
              </a:rPr>
              <a:t>2022</a:t>
            </a:r>
            <a:r>
              <a:rPr lang="zh-CN" altLang="en-US" sz="2400" b="1" i="1" dirty="0">
                <a:solidFill>
                  <a:srgbClr val="660033"/>
                </a:solidFill>
                <a:latin typeface="黑体" panose="02010609060101010101" pitchFamily="2" charset="-122"/>
                <a:ea typeface="黑体" panose="02010609060101010101" pitchFamily="2" charset="-122"/>
                <a:sym typeface="宋体" panose="02010600030101010101" pitchFamily="2" charset="-122"/>
              </a:rPr>
              <a:t>年資助額已經上調。</a:t>
            </a:r>
            <a:endParaRPr lang="zh-CN" altLang="en-US" sz="2400" b="1" i="1" dirty="0">
              <a:solidFill>
                <a:srgbClr val="660033"/>
              </a:solidFill>
              <a:latin typeface="黑体" panose="02010609060101010101" pitchFamily="2" charset="-122"/>
              <a:ea typeface="黑体" panose="02010609060101010101" pitchFamily="2" charset="-122"/>
              <a:sym typeface="宋体" panose="02010600030101010101" pitchFamily="2" charset="-122"/>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
          <p:cNvSpPr/>
          <p:nvPr/>
        </p:nvSpPr>
        <p:spPr>
          <a:xfrm>
            <a:off x="914400" y="685800"/>
            <a:ext cx="3855720" cy="645160"/>
          </a:xfrm>
          <a:prstGeom prst="rect">
            <a:avLst/>
          </a:prstGeom>
          <a:noFill/>
          <a:ln w="9525">
            <a:noFill/>
          </a:ln>
        </p:spPr>
        <p:txBody>
          <a:bodyPr wrap="none"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五、報名注意事項</a:t>
            </a:r>
            <a:endParaRPr lang="zh-CN" altLang="en-US" dirty="0">
              <a:latin typeface="Arial" panose="020B0604020202020204" pitchFamily="34" charset="0"/>
              <a:ea typeface="宋体" panose="02010600030101010101" pitchFamily="2" charset="-122"/>
            </a:endParaRPr>
          </a:p>
        </p:txBody>
      </p:sp>
      <p:sp>
        <p:nvSpPr>
          <p:cNvPr id="31746" name="TextBox 5"/>
          <p:cNvSpPr/>
          <p:nvPr/>
        </p:nvSpPr>
        <p:spPr>
          <a:xfrm>
            <a:off x="990600" y="1633855"/>
            <a:ext cx="7391400" cy="1568450"/>
          </a:xfrm>
          <a:prstGeom prst="rect">
            <a:avLst/>
          </a:prstGeom>
          <a:noFill/>
          <a:ln w="9525">
            <a:noFill/>
          </a:ln>
        </p:spPr>
        <p:txBody>
          <a:bodyPr wrap="square" anchor="t">
            <a:spAutoFit/>
          </a:bodyPr>
          <a:lstStyle/>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補錄</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四輪志願未被錄取並達到最低錄取要求的同學可填報有剩餘學額的院校 </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31747" name="TextBox 5"/>
          <p:cNvSpPr/>
          <p:nvPr/>
        </p:nvSpPr>
        <p:spPr>
          <a:xfrm>
            <a:off x="1064895" y="2667000"/>
            <a:ext cx="7543800" cy="1076325"/>
          </a:xfrm>
          <a:prstGeom prst="rect">
            <a:avLst/>
          </a:prstGeom>
          <a:noFill/>
          <a:ln w="9525">
            <a:noFill/>
          </a:ln>
        </p:spPr>
        <p:txBody>
          <a:bodyPr wrap="square" anchor="t">
            <a:spAutoFit/>
          </a:bodyPr>
          <a:lstStyle/>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盡快辦理有效的“回鄉卡”及成人身份證</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31749" name="矩形 7"/>
          <p:cNvSpPr/>
          <p:nvPr/>
        </p:nvSpPr>
        <p:spPr>
          <a:xfrm>
            <a:off x="1064895" y="3718560"/>
            <a:ext cx="7543800" cy="2729230"/>
          </a:xfrm>
          <a:prstGeom prst="rect">
            <a:avLst/>
          </a:prstGeom>
          <a:noFill/>
          <a:ln w="9525">
            <a:noFill/>
          </a:ln>
        </p:spPr>
        <p:txBody>
          <a:bodyPr wrap="square" anchor="t">
            <a:noAutofit/>
          </a:bodyPr>
          <a:lstStyle/>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3.</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每校八個“校長推薦計劃”名額，纳入资助计划</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rPr>
              <a:t>4.每年3月報名，自動授權獲取DSE成績，錄取率約5成</a:t>
            </a:r>
            <a:endParaRPr lang="zh-CN" altLang="en-US" sz="3200" b="1" dirty="0">
              <a:solidFill>
                <a:srgbClr val="660033"/>
              </a:solidFill>
              <a:latin typeface="黑体" panose="02010609060101010101" pitchFamily="2" charset="-122"/>
              <a:ea typeface="黑体" panose="02010609060101010101" pitchFamily="2" charset="-122"/>
            </a:endParaRPr>
          </a:p>
          <a:p>
            <a:pPr eaLnBrk="0" hangingPunct="0">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rPr>
              <a:t>5.限期前可修改报考志愿</a:t>
            </a: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3"/>
          <p:cNvSpPr/>
          <p:nvPr/>
        </p:nvSpPr>
        <p:spPr>
          <a:xfrm>
            <a:off x="914400" y="885825"/>
            <a:ext cx="5692140" cy="594995"/>
          </a:xfrm>
          <a:prstGeom prst="rect">
            <a:avLst/>
          </a:prstGeom>
          <a:noFill/>
          <a:ln w="9525">
            <a:noFill/>
          </a:ln>
        </p:spPr>
        <p:txBody>
          <a:bodyPr wrap="none" anchor="t">
            <a:no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一、近年報名人數顯著上升</a:t>
            </a:r>
            <a:endParaRPr lang="zh-CN" altLang="en-US" dirty="0">
              <a:latin typeface="Arial" panose="020B0604020202020204" pitchFamily="34" charset="0"/>
              <a:ea typeface="宋体" panose="02010600030101010101" pitchFamily="2" charset="-122"/>
            </a:endParaRPr>
          </a:p>
        </p:txBody>
      </p:sp>
      <p:sp>
        <p:nvSpPr>
          <p:cNvPr id="4098" name="TextBox 4"/>
          <p:cNvSpPr/>
          <p:nvPr/>
        </p:nvSpPr>
        <p:spPr>
          <a:xfrm>
            <a:off x="762000" y="1523365"/>
            <a:ext cx="7772400" cy="2371725"/>
          </a:xfrm>
          <a:prstGeom prst="rect">
            <a:avLst/>
          </a:prstGeom>
          <a:noFill/>
          <a:ln w="9525">
            <a:noFill/>
          </a:ln>
        </p:spPr>
        <p:txBody>
          <a:bodyPr anchor="t">
            <a:noAutofit/>
          </a:bodyPr>
          <a:lstStyle/>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年份</a:t>
            </a:r>
            <a:r>
              <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參加文憑試人數</a:t>
            </a:r>
            <a:r>
              <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計劃報名人數</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ClrTx/>
              <a:buSzTx/>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2019       56162           3511</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ClrTx/>
              <a:buSzTx/>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2020       52687           3993</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ClrTx/>
              <a:buSzTx/>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2021       52131           4783</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ClrTx/>
              <a:buSzTx/>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2022       50064           4890</a:t>
            </a:r>
            <a:endPar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
        <p:nvSpPr>
          <p:cNvPr id="2" name="文本框 1"/>
          <p:cNvSpPr txBox="1"/>
          <p:nvPr/>
        </p:nvSpPr>
        <p:spPr>
          <a:xfrm>
            <a:off x="899160" y="4140200"/>
            <a:ext cx="7604760" cy="2458085"/>
          </a:xfrm>
          <a:prstGeom prst="rect">
            <a:avLst/>
          </a:prstGeom>
          <a:noFill/>
        </p:spPr>
        <p:txBody>
          <a:bodyPr wrap="square" rtlCol="0">
            <a:noAutofit/>
          </a:bodyPr>
          <a:lstStyle/>
          <a:p>
            <a:r>
              <a:rPr lang="en-US"/>
              <a:t> *</a:t>
            </a:r>
            <a:r>
              <a:rPr lang="zh-CN" altLang="en-US"/>
              <a:t>獲得錄取學生</a:t>
            </a:r>
            <a:r>
              <a:t>當中，獲校長推薦並成績達到2222</a:t>
            </a:r>
          </a:p>
          <a:p>
            <a:r>
              <a:t>且總分≥10人數？</a:t>
            </a:r>
            <a:r>
              <a:rPr lang="en-US"/>
              <a:t>                                          1566</a:t>
            </a:r>
            <a:endParaRPr lang="en-US"/>
          </a:p>
          <a:p>
            <a:r>
              <a:rPr lang="en-US"/>
              <a:t>*報讀體藝類專業並達「2211」人數？           269</a:t>
            </a:r>
            <a:endParaRPr lang="en-US"/>
          </a:p>
          <a:p>
            <a:r>
              <a:rPr lang="en-US"/>
              <a:t>* 透過補錄成功獲錄取的學生人數？              222</a:t>
            </a:r>
            <a:endParaRPr lang="en-US"/>
          </a:p>
          <a:p>
            <a:r>
              <a:rPr lang="en-US"/>
              <a:t>* 最終錄取人數比率（即最終錄取人數佔確認報名人數的百分比） 49.8%</a:t>
            </a:r>
            <a:endParaRPr lang="en-US"/>
          </a:p>
          <a:p>
            <a:r>
              <a:rPr lang="en-US"/>
              <a:t>*</a:t>
            </a:r>
            <a:r>
              <a:rPr lang="zh-CN" altLang="en-US"/>
              <a:t>北京大學：</a:t>
            </a:r>
            <a:r>
              <a:rPr lang="en-US" altLang="zh-CN"/>
              <a:t>5</a:t>
            </a:r>
            <a:r>
              <a:rPr lang="zh-CN" altLang="en-US"/>
              <a:t>位同學</a:t>
            </a:r>
            <a:r>
              <a:rPr lang="en-US" altLang="zh-CN"/>
              <a:t>  </a:t>
            </a:r>
            <a:r>
              <a:rPr lang="zh-CN" altLang="en-US"/>
              <a:t>清華大學：</a:t>
            </a:r>
            <a:r>
              <a:rPr lang="en-US" altLang="zh-CN"/>
              <a:t>13</a:t>
            </a:r>
            <a:r>
              <a:rPr lang="zh-CN" altLang="en-US"/>
              <a:t>位同學</a:t>
            </a:r>
            <a:r>
              <a:rPr lang="en-US"/>
              <a:t>  </a:t>
            </a:r>
            <a:r>
              <a:rPr lang="zh-CN" altLang="en-US"/>
              <a:t>復旦大學：</a:t>
            </a:r>
            <a:r>
              <a:rPr lang="en-US" altLang="zh-CN"/>
              <a:t>11</a:t>
            </a:r>
            <a:r>
              <a:rPr lang="zh-CN" altLang="en-US"/>
              <a:t>位同學</a:t>
            </a:r>
            <a:endParaRPr lang="zh-CN" altLang="en-US"/>
          </a:p>
          <a:p>
            <a:r>
              <a:rPr lang="zh-CN" altLang="en-US"/>
              <a:t>以上資料以</a:t>
            </a:r>
            <a:r>
              <a:rPr lang="en-US" altLang="zh-CN"/>
              <a:t>2023/24</a:t>
            </a:r>
            <a:r>
              <a:rPr lang="zh-CN" altLang="en-US"/>
              <a:t>學年《內地高校招收香港中學文憑考試學生計劃指南》公佈為準</a:t>
            </a:r>
            <a:endParaRPr lang="en-US"/>
          </a:p>
          <a:p>
            <a:r>
              <a:rPr lang="en-US"/>
              <a:t>                          </a:t>
            </a:r>
            <a:endParaRPr lang="en-US"/>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
          <p:cNvSpPr/>
          <p:nvPr/>
        </p:nvSpPr>
        <p:spPr>
          <a:xfrm>
            <a:off x="914400" y="685800"/>
            <a:ext cx="3855720" cy="645160"/>
          </a:xfrm>
          <a:prstGeom prst="rect">
            <a:avLst/>
          </a:prstGeom>
          <a:noFill/>
          <a:ln w="9525">
            <a:noFill/>
          </a:ln>
        </p:spPr>
        <p:txBody>
          <a:bodyPr wrap="none"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五、報名注意事項</a:t>
            </a:r>
            <a:endParaRPr lang="zh-CN" altLang="en-US" dirty="0">
              <a:latin typeface="Arial" panose="020B0604020202020204" pitchFamily="34" charset="0"/>
              <a:ea typeface="宋体" panose="02010600030101010101" pitchFamily="2" charset="-122"/>
            </a:endParaRPr>
          </a:p>
        </p:txBody>
      </p:sp>
      <p:sp>
        <p:nvSpPr>
          <p:cNvPr id="31746" name="TextBox 5"/>
          <p:cNvSpPr/>
          <p:nvPr/>
        </p:nvSpPr>
        <p:spPr>
          <a:xfrm>
            <a:off x="990600" y="1633855"/>
            <a:ext cx="7391400" cy="2061210"/>
          </a:xfrm>
          <a:prstGeom prst="rect">
            <a:avLst/>
          </a:prstGeom>
          <a:noFill/>
          <a:ln w="9525">
            <a:noFill/>
          </a:ln>
        </p:spPr>
        <p:txBody>
          <a:bodyPr wrap="square" anchor="t">
            <a:spAutoFit/>
          </a:bodyPr>
          <a:lstStyle/>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6.</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關注報名系統公告及學校專業查詢欄以獲取最新的專業報考信息</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pic>
        <p:nvPicPr>
          <p:cNvPr id="3" name="图片 2"/>
          <p:cNvPicPr>
            <a:picLocks noChangeAspect="1"/>
          </p:cNvPicPr>
          <p:nvPr/>
        </p:nvPicPr>
        <p:blipFill>
          <a:blip r:embed="rId1"/>
          <a:stretch>
            <a:fillRect/>
          </a:stretch>
        </p:blipFill>
        <p:spPr>
          <a:xfrm>
            <a:off x="506095" y="2895600"/>
            <a:ext cx="8049895" cy="3588385"/>
          </a:xfrm>
          <a:prstGeom prst="rect">
            <a:avLst/>
          </a:prstGeom>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
          <p:cNvSpPr/>
          <p:nvPr/>
        </p:nvSpPr>
        <p:spPr>
          <a:xfrm>
            <a:off x="914400" y="685800"/>
            <a:ext cx="3855720" cy="645160"/>
          </a:xfrm>
          <a:prstGeom prst="rect">
            <a:avLst/>
          </a:prstGeom>
          <a:noFill/>
          <a:ln w="9525">
            <a:noFill/>
          </a:ln>
        </p:spPr>
        <p:txBody>
          <a:bodyPr wrap="none"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五、報名注意事項</a:t>
            </a:r>
            <a:endParaRPr lang="zh-CN" altLang="en-US" dirty="0">
              <a:latin typeface="Arial" panose="020B0604020202020204" pitchFamily="34" charset="0"/>
              <a:ea typeface="宋体" panose="02010600030101010101" pitchFamily="2" charset="-122"/>
            </a:endParaRPr>
          </a:p>
        </p:txBody>
      </p:sp>
      <p:sp>
        <p:nvSpPr>
          <p:cNvPr id="31746" name="TextBox 5"/>
          <p:cNvSpPr/>
          <p:nvPr/>
        </p:nvSpPr>
        <p:spPr>
          <a:xfrm>
            <a:off x="990600" y="1633855"/>
            <a:ext cx="7391400" cy="2061210"/>
          </a:xfrm>
          <a:prstGeom prst="rect">
            <a:avLst/>
          </a:prstGeom>
          <a:noFill/>
          <a:ln w="9525">
            <a:noFill/>
          </a:ln>
        </p:spPr>
        <p:txBody>
          <a:bodyPr wrap="square" anchor="t">
            <a:spAutoFit/>
          </a:bodyPr>
          <a:lstStyle/>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7.</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關注報名檔案的狀態欄，報名分註冊</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提交</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審核</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繳費</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確認幾個環節，獲得考生號方完成整個報名程序</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31747" name="TextBox 5"/>
          <p:cNvSpPr/>
          <p:nvPr/>
        </p:nvSpPr>
        <p:spPr>
          <a:xfrm>
            <a:off x="1064895" y="3203575"/>
            <a:ext cx="7543800" cy="1031875"/>
          </a:xfrm>
          <a:prstGeom prst="rect">
            <a:avLst/>
          </a:prstGeom>
          <a:noFill/>
          <a:ln w="9525">
            <a:noFill/>
          </a:ln>
        </p:spPr>
        <p:txBody>
          <a:bodyPr wrap="square" anchor="t">
            <a:noAutofit/>
          </a:bodyPr>
          <a:lstStyle/>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8.</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報名期間學生需根據報名檔案信息欄指示做出修改或補充材料</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31749" name="矩形 7"/>
          <p:cNvSpPr/>
          <p:nvPr/>
        </p:nvSpPr>
        <p:spPr>
          <a:xfrm>
            <a:off x="1064895" y="4234815"/>
            <a:ext cx="7317105" cy="2061210"/>
          </a:xfrm>
          <a:prstGeom prst="rect">
            <a:avLst/>
          </a:prstGeom>
          <a:noFill/>
          <a:ln w="9525">
            <a:noFill/>
          </a:ln>
        </p:spPr>
        <p:txBody>
          <a:bodyPr wrap="square" anchor="t">
            <a:spAutoFit/>
          </a:bodyPr>
          <a:lstStyle/>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rPr>
              <a:t>9</a:t>
            </a:r>
            <a:r>
              <a:rPr lang="zh-CN" altLang="en-US" sz="3200" b="1" dirty="0">
                <a:solidFill>
                  <a:srgbClr val="660033"/>
                </a:solidFill>
                <a:latin typeface="黑体" panose="02010609060101010101" pitchFamily="2" charset="-122"/>
                <a:ea typeface="黑体" panose="02010609060101010101" pitchFamily="2" charset="-122"/>
              </a:rPr>
              <a:t>.轉數快</a:t>
            </a:r>
            <a:r>
              <a:rPr lang="en-US" altLang="zh-CN" sz="3200" b="1" dirty="0">
                <a:solidFill>
                  <a:srgbClr val="660033"/>
                </a:solidFill>
                <a:latin typeface="黑体" panose="02010609060101010101" pitchFamily="2" charset="-122"/>
                <a:ea typeface="黑体" panose="02010609060101010101" pitchFamily="2" charset="-122"/>
              </a:rPr>
              <a:t>FPS</a:t>
            </a:r>
            <a:r>
              <a:rPr lang="zh-CN" altLang="en-US" sz="3200" b="1" dirty="0">
                <a:solidFill>
                  <a:srgbClr val="660033"/>
                </a:solidFill>
                <a:latin typeface="黑体" panose="02010609060101010101" pitchFamily="2" charset="-122"/>
                <a:ea typeface="黑体" panose="02010609060101010101" pitchFamily="2" charset="-122"/>
              </a:rPr>
              <a:t>與普通轉賬的區別。用網銀轉數快功能繳費更加方便，無需輸入收款人名稱及賬戶號碼，只需核對</a:t>
            </a:r>
            <a:endParaRPr lang="zh-CN" altLang="en-US" sz="3200" b="1" dirty="0">
              <a:solidFill>
                <a:srgbClr val="660033"/>
              </a:solidFill>
              <a:latin typeface="黑体" panose="02010609060101010101" pitchFamily="2" charset="-122"/>
              <a:ea typeface="黑体" panose="02010609060101010101" pitchFamily="2" charset="-122"/>
            </a:endParaRPr>
          </a:p>
          <a:p>
            <a:pPr eaLnBrk="0" hangingPunct="0">
              <a:buFont typeface="Arial" panose="020B0604020202020204" pitchFamily="34" charset="0"/>
            </a:pP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
          <p:cNvSpPr/>
          <p:nvPr/>
        </p:nvSpPr>
        <p:spPr>
          <a:xfrm>
            <a:off x="914400" y="685800"/>
            <a:ext cx="3855720" cy="645160"/>
          </a:xfrm>
          <a:prstGeom prst="rect">
            <a:avLst/>
          </a:prstGeom>
          <a:noFill/>
          <a:ln w="9525">
            <a:noFill/>
          </a:ln>
        </p:spPr>
        <p:txBody>
          <a:bodyPr wrap="none" anchor="t">
            <a:sp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五、報名注意事項</a:t>
            </a:r>
            <a:endParaRPr lang="zh-CN" altLang="en-US" dirty="0">
              <a:latin typeface="Arial" panose="020B0604020202020204" pitchFamily="34" charset="0"/>
              <a:ea typeface="宋体" panose="02010600030101010101" pitchFamily="2" charset="-122"/>
            </a:endParaRPr>
          </a:p>
        </p:txBody>
      </p:sp>
      <p:sp>
        <p:nvSpPr>
          <p:cNvPr id="31746" name="TextBox 5"/>
          <p:cNvSpPr/>
          <p:nvPr/>
        </p:nvSpPr>
        <p:spPr>
          <a:xfrm>
            <a:off x="990600" y="1633855"/>
            <a:ext cx="7391400" cy="3538220"/>
          </a:xfrm>
          <a:prstGeom prst="rect">
            <a:avLst/>
          </a:prstGeom>
          <a:noFill/>
          <a:ln w="9525">
            <a:noFill/>
          </a:ln>
        </p:spPr>
        <p:txBody>
          <a:bodyPr wrap="square" anchor="t">
            <a:spAutoFit/>
          </a:bodyPr>
          <a:lstStyle/>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10.</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報名常見問題：數字錯亂</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照片</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合成檔案方法</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注意保護個人隱私，報名系統將在系統內發佈各種信息及通知，相關機構不會通過電郵向考生索取個人資料。如有疑問，請及時向我中心查詢：</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25424811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31747" name="TextBox 5"/>
          <p:cNvSpPr/>
          <p:nvPr/>
        </p:nvSpPr>
        <p:spPr>
          <a:xfrm>
            <a:off x="1064895" y="2667000"/>
            <a:ext cx="7543800" cy="583565"/>
          </a:xfrm>
          <a:prstGeom prst="rect">
            <a:avLst/>
          </a:prstGeom>
          <a:noFill/>
          <a:ln w="9525">
            <a:noFill/>
          </a:ln>
        </p:spPr>
        <p:txBody>
          <a:bodyPr wrap="square" anchor="t">
            <a:spAutoFit/>
          </a:bodyPr>
          <a:lstStyle/>
          <a:p>
            <a:pPr eaLnBrk="0" hangingPunct="0">
              <a:buFont typeface="Arial" panose="020B0604020202020204" pitchFamily="34" charset="0"/>
            </a:pP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31749" name="矩形 7"/>
          <p:cNvSpPr/>
          <p:nvPr/>
        </p:nvSpPr>
        <p:spPr>
          <a:xfrm>
            <a:off x="1143635" y="4235450"/>
            <a:ext cx="7240905" cy="583565"/>
          </a:xfrm>
          <a:prstGeom prst="rect">
            <a:avLst/>
          </a:prstGeom>
          <a:noFill/>
          <a:ln w="9525">
            <a:noFill/>
          </a:ln>
        </p:spPr>
        <p:txBody>
          <a:bodyPr wrap="square" anchor="t">
            <a:spAutoFit/>
          </a:bodyPr>
          <a:lstStyle/>
          <a:p>
            <a:pPr eaLnBrk="0" hangingPunct="0">
              <a:buFont typeface="Arial" panose="020B0604020202020204" pitchFamily="34" charset="0"/>
            </a:pP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a:xfrm>
            <a:off x="7023100" y="1891665"/>
            <a:ext cx="1663700" cy="4234180"/>
          </a:xfrm>
          <a:noFill/>
          <a:ln>
            <a:noFill/>
          </a:ln>
          <a:effectLst/>
          <a:scene3d>
            <a:camera prst="orthographicFront"/>
            <a:lightRig rig="balanced" dir="t"/>
          </a:scene3d>
          <a:sp3d prstMaterial="plastic"/>
        </p:spPr>
        <p:txBody>
          <a:bodyPr/>
          <a:lstStyle/>
          <a:p>
            <a:pPr marL="3657600" marR="0" lvl="8" indent="0" algn="l" defTabSz="0" rtl="0" eaLnBrk="0" fontAlgn="base" latinLnBrk="0" hangingPunct="0">
              <a:lnSpc>
                <a:spcPct val="10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mn-lt"/>
              <a:cs typeface="+mn-cs"/>
              <a:sym typeface="Arial" panose="020B0604020202020204" pitchFamily="34" charset="0"/>
            </a:endParaRPr>
          </a:p>
          <a:p>
            <a:pPr marL="342900" marR="0" lvl="0" indent="-342900" algn="l" defTabSz="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dirty="0">
              <a:ln>
                <a:noFill/>
              </a:ln>
              <a:solidFill>
                <a:srgbClr val="640000"/>
              </a:solidFill>
              <a:effectLst/>
              <a:uLnTx/>
              <a:uFillTx/>
              <a:latin typeface="+mn-lt"/>
              <a:ea typeface="+mn-ea"/>
              <a:cs typeface="+mn-cs"/>
              <a:sym typeface="Arial" panose="020B0604020202020204" pitchFamily="34" charset="0"/>
            </a:endParaRPr>
          </a:p>
        </p:txBody>
      </p:sp>
      <p:sp>
        <p:nvSpPr>
          <p:cNvPr id="6" name="文本框 5"/>
          <p:cNvSpPr txBox="1"/>
          <p:nvPr/>
        </p:nvSpPr>
        <p:spPr>
          <a:xfrm>
            <a:off x="6392545" y="2159635"/>
            <a:ext cx="2656840" cy="2491740"/>
          </a:xfrm>
          <a:prstGeom prst="rect">
            <a:avLst/>
          </a:prstGeom>
          <a:noFill/>
        </p:spPr>
        <p:txBody>
          <a:bodyPr wrap="square" rtlCol="0">
            <a:spAutoFit/>
          </a:bodyPr>
          <a:lstStyle/>
          <a:p>
            <a:pPr algn="l"/>
            <a:r>
              <a:rPr lang="zh-CN" altLang="en-US">
                <a:solidFill>
                  <a:srgbClr val="FF0000"/>
                </a:solidFill>
              </a:rPr>
              <a:t>注意：內容或會更新，以報名系統為准</a:t>
            </a:r>
            <a:r>
              <a:rPr lang="en-US" altLang="zh-CN">
                <a:solidFill>
                  <a:srgbClr val="FF0000"/>
                </a:solidFill>
              </a:rPr>
              <a:t> </a:t>
            </a:r>
            <a:r>
              <a:rPr lang="zh-CN" altLang="en-US">
                <a:solidFill>
                  <a:srgbClr val="FF0000"/>
                </a:solidFill>
              </a:rPr>
              <a:t>指南提供之各院校去年錄取低志願序號資料，對志願排序選擇具有很大參考性。指南書將由教育局發放到全港中學，電子版本見：</a:t>
            </a:r>
            <a:r>
              <a:rPr lang="en-US" altLang="zh-CN" sz="1200">
                <a:solidFill>
                  <a:srgbClr val="FF0000"/>
                </a:solidFill>
              </a:rPr>
              <a:t>www.edb.gov.hk/admissionscheme</a:t>
            </a:r>
            <a:endParaRPr lang="en-US" altLang="zh-CN" sz="1200">
              <a:solidFill>
                <a:srgbClr val="FF0000"/>
              </a:solidFill>
            </a:endParaRPr>
          </a:p>
        </p:txBody>
      </p:sp>
      <p:pic>
        <p:nvPicPr>
          <p:cNvPr id="3" name="图片 2" descr="文憑試收生計劃指南封面_00"/>
          <p:cNvPicPr>
            <a:picLocks noChangeAspect="1"/>
          </p:cNvPicPr>
          <p:nvPr>
            <p:custDataLst>
              <p:tags r:id="rId1"/>
            </p:custDataLst>
          </p:nvPr>
        </p:nvPicPr>
        <p:blipFill>
          <a:blip r:embed="rId2"/>
          <a:stretch>
            <a:fillRect/>
          </a:stretch>
        </p:blipFill>
        <p:spPr>
          <a:xfrm>
            <a:off x="0" y="1421765"/>
            <a:ext cx="6162040" cy="4298315"/>
          </a:xfrm>
          <a:prstGeom prst="rect">
            <a:avLst/>
          </a:prstGeom>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p:nvPr/>
        </p:nvSpPr>
        <p:spPr>
          <a:xfrm>
            <a:off x="1066800" y="687388"/>
            <a:ext cx="6324600" cy="5254625"/>
          </a:xfrm>
          <a:prstGeom prst="rect">
            <a:avLst/>
          </a:prstGeom>
          <a:noFill/>
          <a:ln w="9525">
            <a:noFill/>
          </a:ln>
        </p:spPr>
        <p:txBody>
          <a:bodyPr anchor="t"/>
          <a:lstStyle/>
          <a:p>
            <a:pPr algn="ctr" eaLnBrk="0" hangingPunct="0">
              <a:lnSpc>
                <a:spcPts val="10000"/>
              </a:lnSpc>
              <a:buFont typeface="Arial" panose="020B0604020202020204" pitchFamily="34" charset="0"/>
            </a:pPr>
            <a: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 多元出路</a:t>
            </a:r>
            <a:b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br>
            <a:r>
              <a:rPr lang="en-US" altLang="zh-CN"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 </a:t>
            </a:r>
            <a: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內地升學</a:t>
            </a:r>
            <a:b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br>
            <a:r>
              <a:rPr lang="en-US" altLang="zh-CN"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 </a:t>
            </a:r>
            <a:r>
              <a:rPr lang="zh-CN" altLang="en-US" sz="7200" b="1" dirty="0">
                <a:solidFill>
                  <a:srgbClr val="0069B8"/>
                </a:solidFill>
                <a:latin typeface="隶书" panose="02010509060101010101" pitchFamily="49" charset="-122"/>
                <a:ea typeface="隶书" panose="02010509060101010101" pitchFamily="49" charset="-122"/>
                <a:sym typeface="隶书" panose="02010509060101010101" pitchFamily="49" charset="-122"/>
              </a:rPr>
              <a:t>成才佳途</a:t>
            </a:r>
            <a:endParaRPr lang="zh-CN" altLang="en-US" sz="88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endParaRPr>
          </a:p>
          <a:p>
            <a:pPr algn="ctr" eaLnBrk="0" hangingPunct="0">
              <a:lnSpc>
                <a:spcPts val="10000"/>
              </a:lnSpc>
              <a:buFont typeface="Arial" panose="020B0604020202020204" pitchFamily="34" charset="0"/>
            </a:pPr>
            <a:r>
              <a:rPr lang="zh-CN" altLang="en-US" sz="88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rPr>
              <a:t> 多</a:t>
            </a:r>
            <a:r>
              <a:rPr lang="zh-CN" altLang="en-US" sz="96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rPr>
              <a:t>謝各位</a:t>
            </a:r>
            <a:r>
              <a:rPr lang="en-US" altLang="zh-CN" sz="96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rPr>
              <a:t>!</a:t>
            </a:r>
            <a:endParaRPr lang="en-US" altLang="zh-CN" sz="3600" b="1" dirty="0">
              <a:solidFill>
                <a:srgbClr val="C00000"/>
              </a:solidFill>
              <a:latin typeface="方正舒体" panose="02010601030101010101" pitchFamily="2" charset="-122"/>
              <a:ea typeface="方正舒体" panose="02010601030101010101" pitchFamily="2" charset="-122"/>
              <a:sym typeface="方正舒体" panose="02010601030101010101" pitchFamily="2" charset="-122"/>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3"/>
          <p:cNvSpPr/>
          <p:nvPr/>
        </p:nvSpPr>
        <p:spPr>
          <a:xfrm>
            <a:off x="914400" y="1024255"/>
            <a:ext cx="5692140" cy="154305"/>
          </a:xfrm>
          <a:prstGeom prst="rect">
            <a:avLst/>
          </a:prstGeom>
          <a:noFill/>
          <a:ln w="9525">
            <a:noFill/>
          </a:ln>
        </p:spPr>
        <p:txBody>
          <a:bodyPr wrap="none" anchor="t">
            <a:no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一、近年報名人數顯著上升</a:t>
            </a:r>
            <a:endParaRPr lang="zh-CN" altLang="en-US" dirty="0">
              <a:latin typeface="Arial" panose="020B0604020202020204" pitchFamily="34" charset="0"/>
              <a:ea typeface="宋体" panose="02010600030101010101" pitchFamily="2" charset="-122"/>
            </a:endParaRPr>
          </a:p>
        </p:txBody>
      </p:sp>
      <p:sp>
        <p:nvSpPr>
          <p:cNvPr id="4098" name="TextBox 4"/>
          <p:cNvSpPr/>
          <p:nvPr/>
        </p:nvSpPr>
        <p:spPr>
          <a:xfrm>
            <a:off x="762000" y="1819275"/>
            <a:ext cx="7772400" cy="3923030"/>
          </a:xfrm>
          <a:prstGeom prst="rect">
            <a:avLst/>
          </a:prstGeom>
          <a:noFill/>
          <a:ln w="9525">
            <a:noFill/>
          </a:ln>
        </p:spPr>
        <p:txBody>
          <a:bodyPr anchor="t">
            <a:noAutofit/>
          </a:bodyPr>
          <a:lstStyle/>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第一志願最多人報考的高校：</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ClrTx/>
              <a:buSzTx/>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中山大學、暨南大學、深圳大學、廈門大學、武漢大學、復旦大學、北京大學、清華大學、廣州中醫藥大學、上海交通大學、中國政法大學、廣州美術學院、華南理工大學、華南師範大學、中國人民大學、北京師範大學、同濟大學、南京大學、浙江大學、中國傳媒大學</a:t>
            </a:r>
            <a:endPar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endPar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3"/>
          <p:cNvSpPr/>
          <p:nvPr/>
        </p:nvSpPr>
        <p:spPr>
          <a:xfrm>
            <a:off x="914400" y="1102360"/>
            <a:ext cx="5692140" cy="76200"/>
          </a:xfrm>
          <a:prstGeom prst="rect">
            <a:avLst/>
          </a:prstGeom>
          <a:noFill/>
          <a:ln w="9525">
            <a:noFill/>
          </a:ln>
        </p:spPr>
        <p:txBody>
          <a:bodyPr wrap="none" anchor="t">
            <a:no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一、近年報名人數顯著上升</a:t>
            </a:r>
            <a:endParaRPr lang="zh-CN" altLang="en-US" dirty="0">
              <a:latin typeface="Arial" panose="020B0604020202020204" pitchFamily="34" charset="0"/>
              <a:ea typeface="宋体" panose="02010600030101010101" pitchFamily="2" charset="-122"/>
            </a:endParaRPr>
          </a:p>
        </p:txBody>
      </p:sp>
      <p:sp>
        <p:nvSpPr>
          <p:cNvPr id="4098" name="TextBox 4"/>
          <p:cNvSpPr/>
          <p:nvPr/>
        </p:nvSpPr>
        <p:spPr>
          <a:xfrm>
            <a:off x="762000" y="2268220"/>
            <a:ext cx="7772400" cy="1012190"/>
          </a:xfrm>
          <a:prstGeom prst="rect">
            <a:avLst/>
          </a:prstGeom>
          <a:noFill/>
          <a:ln w="9525">
            <a:noFill/>
          </a:ln>
        </p:spPr>
        <p:txBody>
          <a:bodyPr anchor="t">
            <a:noAutofit/>
          </a:bodyPr>
          <a:lstStyle/>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排前十位的熱門專業：</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ClrTx/>
              <a:buSzTx/>
              <a:buFont typeface="Arial" panose="020B0604020202020204" pitchFamily="34" charset="0"/>
            </a:pP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經管類、醫學類、工程類、新聞傳播類、藝術體育類、語言類、法學類、理學類、歷史類、心理學等</a:t>
            </a:r>
            <a:endParaRPr lang="en-US" altLang="zh-CN"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3"/>
          <p:cNvSpPr/>
          <p:nvPr/>
        </p:nvSpPr>
        <p:spPr>
          <a:xfrm>
            <a:off x="914400" y="840105"/>
            <a:ext cx="6151245" cy="262255"/>
          </a:xfrm>
          <a:prstGeom prst="rect">
            <a:avLst/>
          </a:prstGeom>
          <a:noFill/>
          <a:ln w="9525">
            <a:noFill/>
          </a:ln>
        </p:spPr>
        <p:txBody>
          <a:bodyPr wrap="none" anchor="t">
            <a:no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5122" name="TextBox 5"/>
          <p:cNvSpPr/>
          <p:nvPr/>
        </p:nvSpPr>
        <p:spPr>
          <a:xfrm>
            <a:off x="685800" y="2715895"/>
            <a:ext cx="7772400" cy="3871595"/>
          </a:xfrm>
          <a:prstGeom prst="rect">
            <a:avLst/>
          </a:prstGeom>
          <a:noFill/>
          <a:ln w="9525">
            <a:noFill/>
          </a:ln>
        </p:spPr>
        <p:txBody>
          <a:bodyPr anchor="t">
            <a:noAutofit/>
          </a:bodyPr>
          <a:lstStyle/>
          <a:p>
            <a:pPr eaLnBrk="0" hangingPunct="0">
              <a:lnSpc>
                <a:spcPct val="12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優質的高等教育</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marL="342900" indent="-342900" algn="l" eaLnBrk="0" hangingPunct="0">
              <a:lnSpc>
                <a:spcPct val="120000"/>
              </a:lnSpc>
              <a:buFont typeface="Arial" panose="020B0604020202020204" pitchFamily="34" charset="0"/>
              <a:buChar char="•"/>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對港</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文憑試招生的</a:t>
            </a: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132</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所高校中</a:t>
            </a: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雙一流大學建設高</a:t>
            </a:r>
            <a:endPar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l" eaLnBrk="0" hangingPunct="0">
              <a:lnSpc>
                <a:spcPct val="120000"/>
              </a:lnSpc>
              <a:buFont typeface="Arial" panose="020B0604020202020204" pitchFamily="34" charset="0"/>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占免試招生院校數目過一半</a:t>
            </a: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l" eaLnBrk="0" hangingPunct="0">
              <a:lnSpc>
                <a:spcPct val="120000"/>
              </a:lnSpc>
              <a:buFont typeface="Arial" panose="020B0604020202020204" pitchFamily="34" charset="0"/>
              <a:buChar char="•"/>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科研水平高，國家級重点支持项目</a:t>
            </a: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l" eaLnBrk="0" hangingPunct="0">
              <a:lnSpc>
                <a:spcPct val="120000"/>
              </a:lnSpc>
              <a:buFont typeface="Arial" panose="020B0604020202020204" pitchFamily="34" charset="0"/>
              <a:buChar char="•"/>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內地高校對外開放，國際排名逐年提高</a:t>
            </a: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5123" name="TextBox 5"/>
          <p:cNvSpPr/>
          <p:nvPr/>
        </p:nvSpPr>
        <p:spPr>
          <a:xfrm>
            <a:off x="762000" y="1708150"/>
            <a:ext cx="7772400" cy="587375"/>
          </a:xfrm>
          <a:prstGeom prst="rect">
            <a:avLst/>
          </a:prstGeom>
          <a:noFill/>
          <a:ln w="9525">
            <a:noFill/>
          </a:ln>
        </p:spPr>
        <p:txBody>
          <a:bodyPr anchor="t">
            <a:noAutofit/>
          </a:bodyPr>
          <a:lstStyle/>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優惠的入學門欄</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3"/>
          <p:cNvSpPr/>
          <p:nvPr/>
        </p:nvSpPr>
        <p:spPr>
          <a:xfrm>
            <a:off x="914400" y="1010285"/>
            <a:ext cx="6151245" cy="92075"/>
          </a:xfrm>
          <a:prstGeom prst="rect">
            <a:avLst/>
          </a:prstGeom>
          <a:noFill/>
          <a:ln w="9525">
            <a:noFill/>
          </a:ln>
        </p:spPr>
        <p:txBody>
          <a:bodyPr wrap="none" anchor="t">
            <a:no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6146" name="TextBox 5"/>
          <p:cNvSpPr/>
          <p:nvPr/>
        </p:nvSpPr>
        <p:spPr>
          <a:xfrm>
            <a:off x="304800" y="2895600"/>
            <a:ext cx="8839200" cy="2878455"/>
          </a:xfrm>
          <a:prstGeom prst="rect">
            <a:avLst/>
          </a:prstGeom>
          <a:noFill/>
          <a:ln w="9525">
            <a:noFill/>
          </a:ln>
        </p:spPr>
        <p:txBody>
          <a:bodyPr anchor="t">
            <a:noAutofit/>
          </a:bodyPr>
          <a:lstStyle/>
          <a:p>
            <a:pPr eaLnBrk="0" hangingPunct="0">
              <a:lnSpc>
                <a:spcPct val="12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優質的高等教育</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2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部分</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雙一流</a:t>
            </a: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建设高校：</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20000"/>
              </a:lnSpc>
              <a:buFont typeface="Arial" panose="020B0604020202020204" pitchFamily="34" charset="0"/>
            </a:pP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北京大學、清華大學、中國人民大學、北京師範大學、北京理工大學、南開大學、天津大學、大連理工大學、復旦大學、上海交通大學、同濟大學、華東師範大學、南京大學、東南大學、浙江大學、廈門大學、武漢大學、中南大學、中山大學、華南理工大學、重慶大學、四川大學、中國海洋大學、山東大學、西安交通大學 東北大學、鄭州大學、湖南大學、雲南大學 、吉林大學、蘭州大學、中國科學技術大學 、華中科技大學、電子科技大學</a:t>
            </a:r>
            <a:endPar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6147" name="TextBox 5"/>
          <p:cNvSpPr/>
          <p:nvPr/>
        </p:nvSpPr>
        <p:spPr>
          <a:xfrm>
            <a:off x="762000" y="1675765"/>
            <a:ext cx="7772400" cy="610235"/>
          </a:xfrm>
          <a:prstGeom prst="rect">
            <a:avLst/>
          </a:prstGeom>
          <a:noFill/>
          <a:ln w="9525">
            <a:noFill/>
          </a:ln>
        </p:spPr>
        <p:txBody>
          <a:bodyPr anchor="t">
            <a:noAutofit/>
          </a:bodyPr>
          <a:lstStyle/>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3"/>
          <p:cNvSpPr/>
          <p:nvPr/>
        </p:nvSpPr>
        <p:spPr>
          <a:xfrm>
            <a:off x="813435" y="836295"/>
            <a:ext cx="6370955" cy="659130"/>
          </a:xfrm>
          <a:prstGeom prst="rect">
            <a:avLst/>
          </a:prstGeom>
          <a:noFill/>
          <a:ln w="9525">
            <a:noFill/>
          </a:ln>
        </p:spPr>
        <p:txBody>
          <a:bodyPr wrap="none" anchor="t">
            <a:no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7170" name="TextBox 5"/>
          <p:cNvSpPr/>
          <p:nvPr/>
        </p:nvSpPr>
        <p:spPr>
          <a:xfrm>
            <a:off x="0" y="2514600"/>
            <a:ext cx="8839200" cy="3589655"/>
          </a:xfrm>
          <a:prstGeom prst="rect">
            <a:avLst/>
          </a:prstGeom>
          <a:noFill/>
          <a:ln w="9525">
            <a:noFill/>
          </a:ln>
        </p:spPr>
        <p:txBody>
          <a:bodyPr anchor="t">
            <a:noAutofit/>
          </a:bodyPr>
          <a:lstStyle/>
          <a:p>
            <a:pPr eaLnBrk="0" hangingPunct="0">
              <a:lnSpc>
                <a:spcPct val="11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優質的高等教育</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10000"/>
              </a:lnSpc>
              <a:buFont typeface="Arial" panose="020B0604020202020204" pitchFamily="34" charset="0"/>
              <a:buChar char="•"/>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部分</a:t>
            </a: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雙一流</a:t>
            </a: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建设高校：</a:t>
            </a: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10000"/>
              </a:lnSpc>
              <a:buFont typeface="Arial" panose="020B0604020202020204" pitchFamily="34" charset="0"/>
            </a:pP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中國政法大學、中國傳媒大學、北京外國語大學、對外經濟貿易大學、北京中醫藥大學、北京郵電大學、中央財經大學、中國政法大學、天津中醫藥大學、上海財經大學、東華大學、上海大學、上海中醫藥大學、上海外國語大學、華東理工大學、南京中醫藥大學、南京師範大學、福州大學、華中師範大學、中南財經政法大學、武漢理工大學、湖南師範大學、暨南大學、華南師範大學、廣州中醫藥大學、西南大學、西北大學、陝西師範大學、寧波大學、南昌大學、 廣西大學、海南大學、中央音樂學院、中央美術學院、中央戲劇學院、北京體育大學、中國石油大學</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a:t>
            </a: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華東）東北師範大學</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北京理工大學</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北京交通大學</a:t>
            </a:r>
            <a:endPar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lnSpc>
                <a:spcPct val="110000"/>
              </a:lnSpc>
              <a:buFont typeface="Arial" panose="020B0604020202020204" pitchFamily="34" charset="0"/>
            </a:pPr>
            <a:endPar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7171" name="TextBox 4"/>
          <p:cNvSpPr/>
          <p:nvPr/>
        </p:nvSpPr>
        <p:spPr>
          <a:xfrm>
            <a:off x="762000" y="1495425"/>
            <a:ext cx="7772400" cy="376555"/>
          </a:xfrm>
          <a:prstGeom prst="rect">
            <a:avLst/>
          </a:prstGeom>
          <a:noFill/>
          <a:ln w="9525">
            <a:noFill/>
          </a:ln>
        </p:spPr>
        <p:txBody>
          <a:bodyPr anchor="t">
            <a:noAutofit/>
          </a:bodyPr>
          <a:lstStyle/>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3"/>
          <p:cNvSpPr/>
          <p:nvPr/>
        </p:nvSpPr>
        <p:spPr>
          <a:xfrm>
            <a:off x="914400" y="798830"/>
            <a:ext cx="6151245" cy="151130"/>
          </a:xfrm>
          <a:prstGeom prst="rect">
            <a:avLst/>
          </a:prstGeom>
          <a:noFill/>
          <a:ln w="9525">
            <a:noFill/>
          </a:ln>
        </p:spPr>
        <p:txBody>
          <a:bodyPr wrap="none" anchor="t">
            <a:no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8194" name="TextBox 5"/>
          <p:cNvSpPr/>
          <p:nvPr/>
        </p:nvSpPr>
        <p:spPr>
          <a:xfrm>
            <a:off x="304800" y="2743200"/>
            <a:ext cx="8839200" cy="3041650"/>
          </a:xfrm>
          <a:prstGeom prst="rect">
            <a:avLst/>
          </a:prstGeom>
          <a:noFill/>
          <a:ln w="9525">
            <a:noFill/>
          </a:ln>
        </p:spPr>
        <p:txBody>
          <a:bodyPr anchor="t">
            <a:noAutofit/>
          </a:bodyPr>
          <a:lstStyle/>
          <a:p>
            <a:pPr eaLnBrk="0" hangingPunct="0">
              <a:lnSpc>
                <a:spcPct val="110000"/>
              </a:lnSpc>
              <a:buFont typeface="Arial" panose="020B0604020202020204" pitchFamily="34" charset="0"/>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r>
              <a:rPr lang="zh-CN" altLang="en-US"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優質的高等教育</a:t>
            </a:r>
            <a:endPar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10000"/>
              </a:lnSpc>
              <a:buFont typeface="Arial" panose="020B0604020202020204" pitchFamily="34" charset="0"/>
              <a:buChar char="•"/>
            </a:pPr>
            <a:r>
              <a:rPr lang="en-US" altLang="zh-CN" sz="3200" b="1" dirty="0">
                <a:solidFill>
                  <a:srgbClr val="660033"/>
                </a:solidFill>
                <a:latin typeface="黑体" panose="02010609060101010101" pitchFamily="2" charset="-122"/>
                <a:ea typeface="黑体" panose="02010609060101010101" pitchFamily="2" charset="-122"/>
                <a:sym typeface="黑体" panose="02010609060101010101" pitchFamily="2" charset="-122"/>
              </a:rPr>
              <a:t> </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國際認可度不斷提升：</a:t>
            </a:r>
            <a:endPar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2022 US NEWS</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世界大學排名</a:t>
            </a:r>
            <a:endPar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eaLnBrk="0" hangingPunct="0">
              <a:buFont typeface="Arial" panose="020B0604020202020204" pitchFamily="34" charset="0"/>
            </a:pPr>
            <a:r>
              <a:rPr lang="zh-TW" altLang="en-US" sz="2000" dirty="0">
                <a:latin typeface="Arial" panose="020B0604020202020204" pitchFamily="34" charset="0"/>
                <a:ea typeface="宋体" panose="02010600030101010101" pitchFamily="2" charset="-122"/>
              </a:rPr>
              <a:t>     </a:t>
            </a:r>
            <a:r>
              <a:rPr lang="zh-TW" altLang="en-US" sz="1800" dirty="0">
                <a:latin typeface="Arial" panose="020B0604020202020204" pitchFamily="34" charset="0"/>
                <a:ea typeface="宋体" panose="02010600030101010101" pitchFamily="2" charset="-122"/>
              </a:rPr>
              <a:t> 中國大學方面，</a:t>
            </a:r>
            <a:r>
              <a:rPr lang="zh-CN" altLang="en-US" sz="1800" dirty="0">
                <a:latin typeface="Arial" panose="020B0604020202020204" pitchFamily="34" charset="0"/>
                <a:ea typeface="宋体" panose="02010600030101010101" pitchFamily="2" charset="-122"/>
              </a:rPr>
              <a:t>清華大學排</a:t>
            </a:r>
            <a:r>
              <a:rPr lang="en-US" altLang="zh-CN" sz="1800" dirty="0">
                <a:latin typeface="Arial" panose="020B0604020202020204" pitchFamily="34" charset="0"/>
                <a:ea typeface="宋体" panose="02010600030101010101" pitchFamily="2" charset="-122"/>
              </a:rPr>
              <a:t>26</a:t>
            </a:r>
            <a:r>
              <a:rPr lang="zh-TW" altLang="en-US" sz="1800" dirty="0">
                <a:latin typeface="Arial" panose="020B0604020202020204" pitchFamily="34" charset="0"/>
                <a:ea typeface="宋体" panose="02010600030101010101" pitchFamily="2" charset="-122"/>
              </a:rPr>
              <a:t>位，</a:t>
            </a:r>
            <a:r>
              <a:rPr lang="zh-CN" altLang="en-US" sz="1800" dirty="0">
                <a:latin typeface="Arial" panose="020B0604020202020204" pitchFamily="34" charset="0"/>
                <a:ea typeface="宋体" panose="02010600030101010101" pitchFamily="2" charset="-122"/>
              </a:rPr>
              <a:t>北京</a:t>
            </a:r>
            <a:r>
              <a:rPr lang="zh-TW" altLang="en-US" sz="1800" dirty="0">
                <a:latin typeface="Arial" panose="020B0604020202020204" pitchFamily="34" charset="0"/>
                <a:ea typeface="宋体" panose="02010600030101010101" pitchFamily="2" charset="-122"/>
              </a:rPr>
              <a:t>大學</a:t>
            </a:r>
            <a:r>
              <a:rPr lang="zh-CN" altLang="en-US" sz="1800" dirty="0">
                <a:latin typeface="Arial" panose="020B0604020202020204" pitchFamily="34" charset="0"/>
                <a:ea typeface="宋体" panose="02010600030101010101" pitchFamily="2" charset="-122"/>
              </a:rPr>
              <a:t>排</a:t>
            </a:r>
            <a:r>
              <a:rPr lang="en-US" altLang="zh-CN" sz="1800" dirty="0">
                <a:latin typeface="Arial" panose="020B0604020202020204" pitchFamily="34" charset="0"/>
                <a:ea typeface="宋体" panose="02010600030101010101" pitchFamily="2" charset="-122"/>
              </a:rPr>
              <a:t>45</a:t>
            </a:r>
            <a:r>
              <a:rPr lang="zh-CN" altLang="en-US" sz="1800" dirty="0">
                <a:latin typeface="Arial" panose="020B0604020202020204" pitchFamily="34" charset="0"/>
                <a:ea typeface="宋体" panose="02010600030101010101" pitchFamily="2" charset="-122"/>
              </a:rPr>
              <a:t>位。</a:t>
            </a:r>
            <a:endParaRPr lang="zh-CN" altLang="en-US" sz="1800" dirty="0">
              <a:latin typeface="Arial" panose="020B0604020202020204" pitchFamily="34" charset="0"/>
              <a:ea typeface="宋体" panose="02010600030101010101" pitchFamily="2" charset="-122"/>
            </a:endParaRPr>
          </a:p>
          <a:p>
            <a:pPr algn="l" eaLnBrk="0" hangingPunct="0">
              <a:buFont typeface="Arial" panose="020B0604020202020204" pitchFamily="34" charset="0"/>
            </a:pPr>
            <a:r>
              <a:rPr lang="zh-CN" altLang="en-US" sz="1800" dirty="0">
                <a:latin typeface="Arial" panose="020B0604020202020204" pitchFamily="34" charset="0"/>
                <a:ea typeface="宋体" panose="02010600030101010101" pitchFamily="2" charset="-122"/>
              </a:rPr>
              <a:t>      進入</a:t>
            </a:r>
            <a:r>
              <a:rPr lang="en-US" altLang="zh-CN" sz="1800" dirty="0">
                <a:latin typeface="Arial" panose="020B0604020202020204" pitchFamily="34" charset="0"/>
                <a:ea typeface="宋体" panose="02010600030101010101" pitchFamily="2" charset="-122"/>
              </a:rPr>
              <a:t>Top200</a:t>
            </a:r>
            <a:r>
              <a:rPr lang="zh-TW" altLang="en-US" sz="1800" dirty="0">
                <a:latin typeface="Arial" panose="020B0604020202020204" pitchFamily="34" charset="0"/>
                <a:ea typeface="宋体" panose="02010600030101010101" pitchFamily="2" charset="-122"/>
              </a:rPr>
              <a:t>的還包括中國科學技術大學</a:t>
            </a:r>
            <a:r>
              <a:rPr lang="en-US" altLang="zh-CN" sz="1800" dirty="0">
                <a:latin typeface="Arial" panose="020B0604020202020204" pitchFamily="34" charset="0"/>
                <a:ea typeface="宋体" panose="02010600030101010101" pitchFamily="2" charset="-122"/>
              </a:rPr>
              <a:t>(110)</a:t>
            </a:r>
            <a:r>
              <a:rPr lang="zh-TW" altLang="en-US" sz="1800" dirty="0">
                <a:latin typeface="Arial" panose="020B0604020202020204" pitchFamily="34" charset="0"/>
                <a:ea typeface="宋体" panose="02010600030101010101" pitchFamily="2" charset="-122"/>
              </a:rPr>
              <a:t>、上海交通大學</a:t>
            </a:r>
            <a:r>
              <a:rPr lang="en-US" altLang="zh-CN" sz="1800" dirty="0">
                <a:latin typeface="Arial" panose="020B0604020202020204" pitchFamily="34" charset="0"/>
                <a:ea typeface="宋体" panose="02010600030101010101" pitchFamily="2" charset="-122"/>
              </a:rPr>
              <a:t>(105)</a:t>
            </a:r>
            <a:r>
              <a:rPr lang="zh-CN" altLang="en-US" sz="1800" dirty="0">
                <a:latin typeface="Arial" panose="020B0604020202020204" pitchFamily="34" charset="0"/>
                <a:ea typeface="宋体" panose="02010600030101010101" pitchFamily="2" charset="-122"/>
              </a:rPr>
              <a:t> 、浙江   大學</a:t>
            </a:r>
            <a:r>
              <a:rPr lang="en-US" altLang="zh-CN" sz="1800" dirty="0">
                <a:latin typeface="Arial" panose="020B0604020202020204" pitchFamily="34" charset="0"/>
                <a:ea typeface="宋体" panose="02010600030101010101" pitchFamily="2" charset="-122"/>
              </a:rPr>
              <a:t>(115)</a:t>
            </a:r>
            <a:r>
              <a:rPr lang="zh-CN" altLang="en-US" sz="1800" dirty="0">
                <a:latin typeface="Arial" panose="020B0604020202020204" pitchFamily="34" charset="0"/>
                <a:ea typeface="宋体" panose="02010600030101010101" pitchFamily="2" charset="-122"/>
              </a:rPr>
              <a:t>、南京大學</a:t>
            </a:r>
            <a:r>
              <a:rPr lang="en-US" altLang="zh-CN" sz="1800" dirty="0">
                <a:latin typeface="Arial" panose="020B0604020202020204" pitchFamily="34" charset="0"/>
                <a:ea typeface="宋体" panose="02010600030101010101" pitchFamily="2" charset="-122"/>
              </a:rPr>
              <a:t>(135)</a:t>
            </a:r>
            <a:r>
              <a:rPr lang="zh-CN" altLang="en-US" sz="1800" dirty="0">
                <a:latin typeface="Arial" panose="020B0604020202020204" pitchFamily="34" charset="0"/>
                <a:ea typeface="宋体" panose="02010600030101010101" pitchFamily="2" charset="-122"/>
              </a:rPr>
              <a:t>、</a:t>
            </a:r>
            <a:r>
              <a:rPr lang="zh-TW" altLang="en-US" sz="1800" dirty="0">
                <a:latin typeface="Arial" panose="020B0604020202020204" pitchFamily="34" charset="0"/>
                <a:ea typeface="宋体" panose="02010600030101010101" pitchFamily="2" charset="-122"/>
              </a:rPr>
              <a:t>復旦大學</a:t>
            </a:r>
            <a:r>
              <a:rPr lang="en-US" altLang="zh-CN" sz="1800" dirty="0">
                <a:latin typeface="Arial" panose="020B0604020202020204" pitchFamily="34" charset="0"/>
                <a:ea typeface="宋体" panose="02010600030101010101" pitchFamily="2" charset="-122"/>
              </a:rPr>
              <a:t>(141) </a:t>
            </a:r>
            <a:r>
              <a:rPr lang="zh-CN" altLang="en-US" sz="1800" dirty="0">
                <a:latin typeface="Arial" panose="020B0604020202020204" pitchFamily="34" charset="0"/>
                <a:ea typeface="宋体" panose="02010600030101010101" pitchFamily="2" charset="-122"/>
              </a:rPr>
              <a:t>、中山大學（</a:t>
            </a:r>
            <a:r>
              <a:rPr lang="en-US" altLang="zh-CN" sz="1800" dirty="0">
                <a:latin typeface="Arial" panose="020B0604020202020204" pitchFamily="34" charset="0"/>
                <a:ea typeface="宋体" panose="02010600030101010101" pitchFamily="2" charset="-122"/>
              </a:rPr>
              <a:t>159</a:t>
            </a:r>
            <a:r>
              <a:rPr lang="zh-CN" altLang="en-US" sz="1800" dirty="0">
                <a:latin typeface="Arial" panose="020B0604020202020204" pitchFamily="34" charset="0"/>
                <a:ea typeface="宋体" panose="02010600030101010101" pitchFamily="2" charset="-122"/>
              </a:rPr>
              <a:t>）、中國科學院大學（</a:t>
            </a:r>
            <a:r>
              <a:rPr lang="en-US" altLang="zh-CN" sz="1800" dirty="0">
                <a:latin typeface="Arial" panose="020B0604020202020204" pitchFamily="34" charset="0"/>
                <a:ea typeface="宋体" panose="02010600030101010101" pitchFamily="2" charset="-122"/>
              </a:rPr>
              <a:t>159</a:t>
            </a:r>
            <a:r>
              <a:rPr lang="zh-CN" altLang="en-US" sz="1800" dirty="0">
                <a:latin typeface="Arial" panose="020B0604020202020204" pitchFamily="34" charset="0"/>
                <a:ea typeface="宋体" panose="02010600030101010101" pitchFamily="2" charset="-122"/>
              </a:rPr>
              <a:t>）華中科技大學（</a:t>
            </a:r>
            <a:r>
              <a:rPr lang="en-US" altLang="zh-CN" sz="1800" dirty="0">
                <a:latin typeface="Arial" panose="020B0604020202020204" pitchFamily="34" charset="0"/>
                <a:ea typeface="宋体" panose="02010600030101010101" pitchFamily="2" charset="-122"/>
              </a:rPr>
              <a:t>176</a:t>
            </a:r>
            <a:r>
              <a:rPr lang="zh-CN" altLang="en-US" sz="1800" dirty="0">
                <a:latin typeface="Arial" panose="020B0604020202020204" pitchFamily="34" charset="0"/>
                <a:ea typeface="宋体" panose="02010600030101010101" pitchFamily="2" charset="-122"/>
              </a:rPr>
              <a:t>）</a:t>
            </a:r>
            <a:r>
              <a:rPr lang="en-US" altLang="zh-CN" sz="1800" dirty="0">
                <a:latin typeface="Arial" panose="020B0604020202020204" pitchFamily="34" charset="0"/>
                <a:ea typeface="宋体" panose="02010600030101010101" pitchFamily="2" charset="-122"/>
              </a:rPr>
              <a:t> </a:t>
            </a:r>
            <a:r>
              <a:rPr lang="zh-CN" altLang="en-US" sz="1800" dirty="0">
                <a:latin typeface="Arial" panose="020B0604020202020204" pitchFamily="34" charset="0"/>
                <a:ea typeface="宋体" panose="02010600030101010101" pitchFamily="2" charset="-122"/>
              </a:rPr>
              <a:t>湖南大學（</a:t>
            </a:r>
            <a:r>
              <a:rPr lang="en-US" altLang="zh-CN" sz="1800" dirty="0">
                <a:latin typeface="Arial" panose="020B0604020202020204" pitchFamily="34" charset="0"/>
                <a:ea typeface="宋体" panose="02010600030101010101" pitchFamily="2" charset="-122"/>
              </a:rPr>
              <a:t>195</a:t>
            </a:r>
            <a:r>
              <a:rPr lang="zh-CN" altLang="en-US" sz="1800" dirty="0">
                <a:latin typeface="Arial" panose="020B0604020202020204" pitchFamily="34" charset="0"/>
                <a:ea typeface="宋体" panose="02010600030101010101" pitchFamily="2" charset="-122"/>
              </a:rPr>
              <a:t>）</a:t>
            </a:r>
            <a:endParaRPr lang="zh-CN" altLang="en-US" sz="2000" dirty="0">
              <a:latin typeface="Arial" panose="020B0604020202020204" pitchFamily="34" charset="0"/>
              <a:ea typeface="宋体" panose="02010600030101010101" pitchFamily="2" charset="-122"/>
            </a:endParaRPr>
          </a:p>
          <a:p>
            <a:pPr algn="just" eaLnBrk="0" hangingPunct="0">
              <a:lnSpc>
                <a:spcPct val="110000"/>
              </a:lnSpc>
              <a:buFont typeface="Arial" panose="020B0604020202020204" pitchFamily="34" charset="0"/>
            </a:pPr>
            <a:r>
              <a:rPr lang="en-US" altLang="zh-CN"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2023 QS</a:t>
            </a:r>
            <a:r>
              <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rPr>
              <a:t>世界大學排名，</a:t>
            </a:r>
            <a:endParaRPr lang="zh-CN" altLang="en-US" sz="24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10000"/>
              </a:lnSpc>
              <a:buFont typeface="Arial" panose="020B0604020202020204" pitchFamily="34" charset="0"/>
            </a:pPr>
            <a:r>
              <a:rPr lang="zh-TW" altLang="zh-CN" sz="2000" dirty="0">
                <a:latin typeface="Arial" panose="020B0604020202020204" pitchFamily="34" charset="0"/>
                <a:ea typeface="宋体" panose="02010600030101010101" pitchFamily="2" charset="-122"/>
              </a:rPr>
              <a:t> </a:t>
            </a:r>
            <a:r>
              <a:rPr lang="zh-TW" altLang="en-US" sz="2000" dirty="0">
                <a:latin typeface="Arial" panose="020B0604020202020204" pitchFamily="34" charset="0"/>
                <a:ea typeface="宋体" panose="02010600030101010101" pitchFamily="2" charset="-122"/>
              </a:rPr>
              <a:t> </a:t>
            </a:r>
            <a:r>
              <a:rPr lang="zh-TW" altLang="zh-CN" sz="2000" dirty="0">
                <a:latin typeface="Arial" panose="020B0604020202020204" pitchFamily="34" charset="0"/>
                <a:ea typeface="宋体" panose="02010600030101010101" pitchFamily="2" charset="-122"/>
              </a:rPr>
              <a:t> </a:t>
            </a:r>
            <a:r>
              <a:rPr lang="zh-TW" altLang="en-US" sz="2000" dirty="0">
                <a:latin typeface="Arial" panose="020B0604020202020204" pitchFamily="34" charset="0"/>
                <a:ea typeface="宋体" panose="02010600030101010101" pitchFamily="2" charset="-122"/>
              </a:rPr>
              <a:t> </a:t>
            </a:r>
            <a:r>
              <a:rPr lang="zh-TW" altLang="zh-CN" sz="2000" dirty="0">
                <a:latin typeface="Arial" panose="020B0604020202020204" pitchFamily="34" charset="0"/>
                <a:ea typeface="宋体" panose="02010600030101010101" pitchFamily="2" charset="-122"/>
              </a:rPr>
              <a:t> </a:t>
            </a:r>
            <a:r>
              <a:rPr lang="zh-TW" altLang="en-US" sz="2000" dirty="0">
                <a:latin typeface="Arial" panose="020B0604020202020204" pitchFamily="34" charset="0"/>
                <a:ea typeface="宋体" panose="02010600030101010101" pitchFamily="2" charset="-122"/>
              </a:rPr>
              <a:t> </a:t>
            </a:r>
            <a:r>
              <a:rPr lang="zh-TW" altLang="en-US" sz="1800" dirty="0">
                <a:latin typeface="Arial" panose="020B0604020202020204" pitchFamily="34" charset="0"/>
                <a:ea typeface="宋体" panose="02010600030101010101" pitchFamily="2" charset="-122"/>
              </a:rPr>
              <a:t>本次中國大學表現不俗，清華大學排名世界第</a:t>
            </a:r>
            <a:r>
              <a:rPr lang="en-US" altLang="zh-CN" sz="1800" dirty="0">
                <a:latin typeface="Arial" panose="020B0604020202020204" pitchFamily="34" charset="0"/>
                <a:ea typeface="宋体" panose="02010600030101010101" pitchFamily="2" charset="-122"/>
              </a:rPr>
              <a:t>14</a:t>
            </a:r>
            <a:r>
              <a:rPr lang="zh-TW" altLang="en-US" sz="1800" dirty="0">
                <a:latin typeface="Arial" panose="020B0604020202020204" pitchFamily="34" charset="0"/>
                <a:ea typeface="宋体" panose="02010600030101010101" pitchFamily="2" charset="-122"/>
              </a:rPr>
              <a:t>位</a:t>
            </a:r>
            <a:r>
              <a:rPr lang="zh-CN" altLang="en-US" sz="1800" dirty="0">
                <a:latin typeface="Arial" panose="020B0604020202020204" pitchFamily="34" charset="0"/>
                <a:ea typeface="宋体" panose="02010600030101010101" pitchFamily="2" charset="-122"/>
              </a:rPr>
              <a:t>、</a:t>
            </a:r>
            <a:r>
              <a:rPr lang="zh-TW" altLang="en-US" sz="1800" dirty="0">
                <a:latin typeface="Arial" panose="020B0604020202020204" pitchFamily="34" charset="0"/>
                <a:ea typeface="宋体" panose="02010600030101010101" pitchFamily="2" charset="-122"/>
              </a:rPr>
              <a:t>北京大學第</a:t>
            </a:r>
            <a:r>
              <a:rPr lang="en-US" altLang="zh-TW" sz="1800" dirty="0">
                <a:latin typeface="Arial" panose="020B0604020202020204" pitchFamily="34" charset="0"/>
                <a:ea typeface="宋体" panose="02010600030101010101" pitchFamily="2" charset="-122"/>
              </a:rPr>
              <a:t>12</a:t>
            </a:r>
            <a:r>
              <a:rPr lang="zh-CN" altLang="en-US" sz="1800" dirty="0">
                <a:latin typeface="Arial" panose="020B0604020202020204" pitchFamily="34" charset="0"/>
                <a:ea typeface="宋体" panose="02010600030101010101" pitchFamily="2" charset="-122"/>
              </a:rPr>
              <a:t>位、复旦大学第</a:t>
            </a:r>
            <a:r>
              <a:rPr lang="en-US" altLang="zh-CN" sz="1800" dirty="0">
                <a:latin typeface="Arial" panose="020B0604020202020204" pitchFamily="34" charset="0"/>
                <a:ea typeface="宋体" panose="02010600030101010101" pitchFamily="2" charset="-122"/>
              </a:rPr>
              <a:t>34</a:t>
            </a:r>
            <a:r>
              <a:rPr lang="zh-CN" altLang="en-US" sz="1800" dirty="0">
                <a:latin typeface="Arial" panose="020B0604020202020204" pitchFamily="34" charset="0"/>
                <a:ea typeface="宋体" panose="02010600030101010101" pitchFamily="2" charset="-122"/>
              </a:rPr>
              <a:t>位、浙江大學</a:t>
            </a:r>
            <a:r>
              <a:rPr lang="en-US" altLang="zh-CN" sz="1800" dirty="0">
                <a:latin typeface="Arial" panose="020B0604020202020204" pitchFamily="34" charset="0"/>
                <a:ea typeface="宋体" panose="02010600030101010101" pitchFamily="2" charset="-122"/>
              </a:rPr>
              <a:t>42</a:t>
            </a:r>
            <a:r>
              <a:rPr lang="zh-CN" altLang="en-US" sz="1800" dirty="0">
                <a:latin typeface="Arial" panose="020B0604020202020204" pitchFamily="34" charset="0"/>
                <a:ea typeface="宋体" panose="02010600030101010101" pitchFamily="2" charset="-122"/>
              </a:rPr>
              <a:t>位、上海交通大学第</a:t>
            </a:r>
            <a:r>
              <a:rPr lang="en-US" altLang="zh-CN" sz="1800" dirty="0">
                <a:latin typeface="Arial" panose="020B0604020202020204" pitchFamily="34" charset="0"/>
                <a:ea typeface="宋体" panose="02010600030101010101" pitchFamily="2" charset="-122"/>
              </a:rPr>
              <a:t>46</a:t>
            </a:r>
            <a:r>
              <a:rPr lang="zh-CN" altLang="en-US" sz="1800" dirty="0">
                <a:latin typeface="Arial" panose="020B0604020202020204" pitchFamily="34" charset="0"/>
                <a:ea typeface="宋体" panose="02010600030101010101" pitchFamily="2" charset="-122"/>
              </a:rPr>
              <a:t>位、中國科技大學</a:t>
            </a:r>
            <a:r>
              <a:rPr lang="en-US" altLang="zh-CN" sz="1800" dirty="0">
                <a:latin typeface="Arial" panose="020B0604020202020204" pitchFamily="34" charset="0"/>
                <a:ea typeface="宋体" panose="02010600030101010101" pitchFamily="2" charset="-122"/>
              </a:rPr>
              <a:t>94</a:t>
            </a:r>
            <a:r>
              <a:rPr lang="zh-CN" altLang="en-US" sz="1800" dirty="0">
                <a:latin typeface="Arial" panose="020B0604020202020204" pitchFamily="34" charset="0"/>
                <a:ea typeface="宋体" panose="02010600030101010101" pitchFamily="2" charset="-122"/>
              </a:rPr>
              <a:t>位及南京大學</a:t>
            </a:r>
            <a:r>
              <a:rPr lang="en-US" altLang="zh-CN" sz="1800" dirty="0">
                <a:latin typeface="Arial" panose="020B0604020202020204" pitchFamily="34" charset="0"/>
                <a:ea typeface="宋体" panose="02010600030101010101" pitchFamily="2" charset="-122"/>
              </a:rPr>
              <a:t>133</a:t>
            </a:r>
            <a:r>
              <a:rPr lang="zh-CN" altLang="en-US" sz="1800" dirty="0">
                <a:latin typeface="Arial" panose="020B0604020202020204" pitchFamily="34" charset="0"/>
                <a:ea typeface="宋体" panose="02010600030101010101" pitchFamily="2" charset="-122"/>
              </a:rPr>
              <a:t>位</a:t>
            </a:r>
            <a:endParaRPr lang="en-US" altLang="zh-CN" sz="18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8195" name="TextBox 4"/>
          <p:cNvSpPr/>
          <p:nvPr/>
        </p:nvSpPr>
        <p:spPr>
          <a:xfrm>
            <a:off x="762000" y="1565910"/>
            <a:ext cx="7772400" cy="643890"/>
          </a:xfrm>
          <a:prstGeom prst="rect">
            <a:avLst/>
          </a:prstGeom>
          <a:noFill/>
          <a:ln w="9525">
            <a:noFill/>
          </a:ln>
        </p:spPr>
        <p:txBody>
          <a:bodyPr anchor="t">
            <a:noAutofit/>
          </a:bodyPr>
          <a:lstStyle/>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3"/>
          <p:cNvSpPr/>
          <p:nvPr/>
        </p:nvSpPr>
        <p:spPr>
          <a:xfrm>
            <a:off x="914400" y="941705"/>
            <a:ext cx="6151245" cy="160655"/>
          </a:xfrm>
          <a:prstGeom prst="rect">
            <a:avLst/>
          </a:prstGeom>
          <a:noFill/>
          <a:ln w="9525">
            <a:noFill/>
          </a:ln>
        </p:spPr>
        <p:txBody>
          <a:bodyPr wrap="none" anchor="t">
            <a:noAutofit/>
          </a:bodyPr>
          <a:lstStyle/>
          <a:p>
            <a:pPr eaLnBrk="0" hangingPunct="0">
              <a:buFont typeface="Arial" panose="020B0604020202020204" pitchFamily="34" charset="0"/>
            </a:pPr>
            <a:r>
              <a:rPr lang="zh-CN" altLang="en-US" sz="3600" b="1" dirty="0">
                <a:solidFill>
                  <a:srgbClr val="CC3300"/>
                </a:solidFill>
                <a:latin typeface="黑体" panose="02010609060101010101" pitchFamily="2" charset="-122"/>
                <a:ea typeface="黑体" panose="02010609060101010101" pitchFamily="2" charset="-122"/>
                <a:sym typeface="黑体" panose="02010609060101010101" pitchFamily="2" charset="-122"/>
              </a:rPr>
              <a:t>二、為什麼要赴內地升讀大學</a:t>
            </a:r>
            <a:endParaRPr lang="zh-CN" altLang="en-US" dirty="0">
              <a:latin typeface="Arial" panose="020B0604020202020204" pitchFamily="34" charset="0"/>
              <a:ea typeface="宋体" panose="02010600030101010101" pitchFamily="2" charset="-122"/>
            </a:endParaRPr>
          </a:p>
        </p:txBody>
      </p:sp>
      <p:sp>
        <p:nvSpPr>
          <p:cNvPr id="9218" name="TextBox 5"/>
          <p:cNvSpPr/>
          <p:nvPr/>
        </p:nvSpPr>
        <p:spPr>
          <a:xfrm>
            <a:off x="685800" y="3488055"/>
            <a:ext cx="7676515" cy="2610485"/>
          </a:xfrm>
          <a:prstGeom prst="rect">
            <a:avLst/>
          </a:prstGeom>
          <a:noFill/>
          <a:ln w="9525">
            <a:noFill/>
          </a:ln>
        </p:spPr>
        <p:txBody>
          <a:bodyPr anchor="t">
            <a:noAutofit/>
          </a:bodyPr>
          <a:lstStyle/>
          <a:p>
            <a:pPr eaLnBrk="0" hangingPunct="0">
              <a:lnSpc>
                <a:spcPct val="100000"/>
              </a:lnSpc>
              <a:buFont typeface="Arial" panose="020B0604020202020204" pitchFamily="34" charset="0"/>
            </a:pP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2.</a:t>
            </a:r>
            <a:r>
              <a:rPr lang="zh-TW"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多元的學科選擇</a:t>
            </a:r>
            <a:endPar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00000"/>
              </a:lnSpc>
              <a:buFont typeface="Arial" panose="020B0604020202020204" pitchFamily="34" charset="0"/>
            </a:pP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學科        學校數          學科      學校數</a:t>
            </a:r>
            <a:endPar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00000"/>
              </a:lnSpc>
              <a:buFont typeface="Arial" panose="020B0604020202020204" pitchFamily="34" charset="0"/>
            </a:pP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綜合類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47           </a:t>
            </a: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理工類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20</a:t>
            </a:r>
            <a:endPar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00000"/>
              </a:lnSpc>
              <a:buFont typeface="Arial" panose="020B0604020202020204" pitchFamily="34" charset="0"/>
            </a:pP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 其中：含醫科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15           </a:t>
            </a: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語言類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5</a:t>
            </a:r>
            <a:endPar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00000"/>
              </a:lnSpc>
              <a:buFont typeface="Arial" panose="020B0604020202020204" pitchFamily="34" charset="0"/>
            </a:pP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師範類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16           </a:t>
            </a: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政法類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     4</a:t>
            </a:r>
            <a:endPar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00000"/>
              </a:lnSpc>
              <a:buFont typeface="Arial" panose="020B0604020202020204" pitchFamily="34" charset="0"/>
            </a:pP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中醫藥類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13           </a:t>
            </a: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藝術類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8</a:t>
            </a:r>
            <a:endPar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00000"/>
              </a:lnSpc>
              <a:buFont typeface="Arial" panose="020B0604020202020204" pitchFamily="34" charset="0"/>
            </a:pP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醫科類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6        </a:t>
            </a: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   獨立學院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1</a:t>
            </a:r>
            <a:endPar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lnSpc>
                <a:spcPct val="100000"/>
              </a:lnSpc>
              <a:buFont typeface="Arial" panose="020B0604020202020204" pitchFamily="34" charset="0"/>
            </a:pP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農科類（含動物醫學）</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2      </a:t>
            </a:r>
            <a:r>
              <a:rPr lang="zh-CN" altLang="en-US"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財經類       </a:t>
            </a:r>
            <a:r>
              <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rPr>
              <a:t>6</a:t>
            </a:r>
            <a:endParaRPr lang="en-US" altLang="zh-CN" sz="2000" b="1" dirty="0">
              <a:solidFill>
                <a:srgbClr val="660033"/>
              </a:solidFill>
              <a:latin typeface="黑体" panose="02010609060101010101" pitchFamily="2" charset="-122"/>
              <a:ea typeface="黑体" panose="02010609060101010101" pitchFamily="2" charset="-122"/>
              <a:sym typeface="黑体" panose="02010609060101010101" pitchFamily="2" charset="-122"/>
            </a:endParaRPr>
          </a:p>
        </p:txBody>
      </p:sp>
      <p:sp>
        <p:nvSpPr>
          <p:cNvPr id="9219" name="TextBox 4"/>
          <p:cNvSpPr/>
          <p:nvPr/>
        </p:nvSpPr>
        <p:spPr>
          <a:xfrm>
            <a:off x="762000" y="2090420"/>
            <a:ext cx="7772400" cy="119380"/>
          </a:xfrm>
          <a:prstGeom prst="rect">
            <a:avLst/>
          </a:prstGeom>
          <a:noFill/>
          <a:ln w="9525">
            <a:noFill/>
          </a:ln>
        </p:spPr>
        <p:txBody>
          <a:bodyPr anchor="t">
            <a:noAutofit/>
          </a:bodyPr>
          <a:lstStyle/>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㈠優質的高等教育，多元的學科選擇，</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a:p>
            <a:pPr algn="just" eaLnBrk="0" hangingPunct="0">
              <a:buFont typeface="Arial" panose="020B0604020202020204" pitchFamily="34" charset="0"/>
            </a:pPr>
            <a:r>
              <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rPr>
              <a:t>  優惠的入學門檻</a:t>
            </a:r>
            <a:endParaRPr lang="zh-CN" altLang="en-US" sz="3200" b="1" dirty="0">
              <a:solidFill>
                <a:srgbClr val="0000CC"/>
              </a:solidFill>
              <a:latin typeface="黑体" panose="02010609060101010101" pitchFamily="2" charset="-122"/>
              <a:ea typeface="黑体" panose="02010609060101010101" pitchFamily="2" charset="-122"/>
              <a:sym typeface="黑体" panose="02010609060101010101" pitchFamily="2" charset="-122"/>
            </a:endParaRPr>
          </a:p>
        </p:txBody>
      </p:sp>
    </p:spTree>
  </p:cSld>
  <p:clrMapOvr>
    <a:masterClrMapping/>
  </p:clrMapOvr>
  <p:transition spd="slow">
    <p:push/>
  </p:transition>
</p:sld>
</file>

<file path=ppt/tags/tag1.xml><?xml version="1.0" encoding="utf-8"?>
<p:tagLst xmlns:p="http://schemas.openxmlformats.org/presentationml/2006/main">
  <p:tag name="KSO_WM_UNIT_PLACING_PICTURE_USER_VIEWPORT" val="{&quot;height&quot;:10044,&quot;width&quot;:14399}"/>
</p:tagLst>
</file>

<file path=ppt/tags/tag2.xml><?xml version="1.0" encoding="utf-8"?>
<p:tagLst xmlns:p="http://schemas.openxmlformats.org/presentationml/2006/main">
  <p:tag name="COMMONDATA" val="eyJoZGlkIjoiMTliNzczMGI2YjRiZWEyNzJjMDM4OWQ3MmIwNWVmMWUifQ=="/>
  <p:tag name="KSO_WPP_MARK_KEY" val="726049e0-678c-4c6f-8737-c6d703bdf9f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79CDCD"/>
      </a:lt1>
      <a:dk2>
        <a:srgbClr val="000000"/>
      </a:dk2>
      <a:lt2>
        <a:srgbClr val="B2B2B2"/>
      </a:lt2>
      <a:accent1>
        <a:srgbClr val="66CCCC"/>
      </a:accent1>
      <a:accent2>
        <a:srgbClr val="B3E6E6"/>
      </a:accent2>
      <a:accent3>
        <a:srgbClr val="BEE3E3"/>
      </a:accent3>
      <a:accent4>
        <a:srgbClr val="000000"/>
      </a:accent4>
      <a:accent5>
        <a:srgbClr val="B8E2E2"/>
      </a:accent5>
      <a:accent6>
        <a:srgbClr val="A2D0D0"/>
      </a:accent6>
      <a:hlink>
        <a:srgbClr val="0C7474"/>
      </a:hlink>
      <a:folHlink>
        <a:srgbClr val="003D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3724</Words>
  <Application>WPS 演示</Application>
  <PresentationFormat>全屏显示(4:3)</PresentationFormat>
  <Paragraphs>216</Paragraphs>
  <Slides>24</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微软雅黑</vt:lpstr>
      <vt:lpstr>Times New Roman</vt:lpstr>
      <vt:lpstr>仿宋</vt:lpstr>
      <vt:lpstr>黑体</vt:lpstr>
      <vt:lpstr>华文中宋</vt:lpstr>
      <vt:lpstr>微软雅黑 Light</vt:lpstr>
      <vt:lpstr>Calibri</vt:lpstr>
      <vt:lpstr>Arial Unicode MS</vt:lpstr>
      <vt:lpstr>隶书</vt:lpstr>
      <vt:lpstr>方正舒体</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ppt.glzy8.com提供海量PPT模板免费下载！</dc:title>
  <dc:creator>echk</dc:creator>
  <cp:lastModifiedBy>whuan zhang </cp:lastModifiedBy>
  <cp:revision>493</cp:revision>
  <dcterms:created xsi:type="dcterms:W3CDTF">2001-08-06T05:40:00Z</dcterms:created>
  <dcterms:modified xsi:type="dcterms:W3CDTF">2022-12-08T07:15:57Z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000800a802000000000001024140</vt:lpwstr>
  </property>
  <property fmtid="{D5CDD505-2E9C-101B-9397-08002B2CF9AE}" pid="3" name="KSOProductBuildVer">
    <vt:lpwstr>2052-11.1.0.12763</vt:lpwstr>
  </property>
  <property fmtid="{D5CDD505-2E9C-101B-9397-08002B2CF9AE}" pid="4" name="KSOSaveFontToCloudKey">
    <vt:lpwstr>335444384_btnclosed</vt:lpwstr>
  </property>
  <property fmtid="{D5CDD505-2E9C-101B-9397-08002B2CF9AE}" pid="5" name="ICV">
    <vt:lpwstr>6808229827F4477EB8AC48C60EC737A1</vt:lpwstr>
  </property>
</Properties>
</file>