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56" r:id="rId2"/>
    <p:sldId id="257" r:id="rId3"/>
    <p:sldId id="264" r:id="rId4"/>
    <p:sldId id="265" r:id="rId5"/>
    <p:sldId id="259" r:id="rId6"/>
    <p:sldId id="266" r:id="rId7"/>
    <p:sldId id="267" r:id="rId8"/>
    <p:sldId id="260" r:id="rId9"/>
    <p:sldId id="268" r:id="rId10"/>
    <p:sldId id="261" r:id="rId11"/>
    <p:sldId id="269" r:id="rId12"/>
    <p:sldId id="262"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E, Yue-luen" initials="LY" lastIdx="11" clrIdx="0">
    <p:extLst>
      <p:ext uri="{19B8F6BF-5375-455C-9EA6-DF929625EA0E}">
        <p15:presenceInfo xmlns:p15="http://schemas.microsoft.com/office/powerpoint/2012/main" userId="S-1-5-21-2637006528-1015924553-1750768987-81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8C3169-DECD-4306-8299-DD5C48684B49}" type="datetimeFigureOut">
              <a:rPr lang="zh-TW" altLang="en-US" smtClean="0"/>
              <a:t>2023/7/21</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DCA2A3-D305-447C-BAA8-1D53084F494E}"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74541A1F-56E0-4323-B201-CCADA3B220C4}" type="datetimeFigureOut">
              <a:rPr lang="zh-TW" altLang="en-US" smtClean="0"/>
              <a:pPr/>
              <a:t>2023/7/21</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98A83B6A-AFD3-4BE4-9667-A3A6CE83A1C3}"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4541A1F-56E0-4323-B201-CCADA3B220C4}" type="datetimeFigureOut">
              <a:rPr lang="zh-TW" altLang="en-US" smtClean="0"/>
              <a:pPr/>
              <a:t>2023/7/21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A83B6A-AFD3-4BE4-9667-A3A6CE83A1C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4541A1F-56E0-4323-B201-CCADA3B220C4}" type="datetimeFigureOut">
              <a:rPr lang="zh-TW" altLang="en-US" smtClean="0"/>
              <a:pPr/>
              <a:t>2023/7/21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8A83B6A-AFD3-4BE4-9667-A3A6CE83A1C3}"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74541A1F-56E0-4323-B201-CCADA3B220C4}" type="datetimeFigureOut">
              <a:rPr lang="zh-TW" altLang="en-US" smtClean="0"/>
              <a:pPr/>
              <a:t>2023/7/21</a:t>
            </a:fld>
            <a:endParaRPr lang="zh-TW" altLang="en-US"/>
          </a:p>
        </p:txBody>
      </p:sp>
      <p:sp>
        <p:nvSpPr>
          <p:cNvPr id="9" name="投影片編號版面配置區 8"/>
          <p:cNvSpPr>
            <a:spLocks noGrp="1"/>
          </p:cNvSpPr>
          <p:nvPr>
            <p:ph type="sldNum" sz="quarter" idx="15"/>
          </p:nvPr>
        </p:nvSpPr>
        <p:spPr/>
        <p:txBody>
          <a:bodyPr rtlCol="0"/>
          <a:lstStyle/>
          <a:p>
            <a:fld id="{98A83B6A-AFD3-4BE4-9667-A3A6CE83A1C3}"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74541A1F-56E0-4323-B201-CCADA3B220C4}" type="datetimeFigureOut">
              <a:rPr lang="zh-TW" altLang="en-US" smtClean="0"/>
              <a:pPr/>
              <a:t>2023/7/21</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98A83B6A-AFD3-4BE4-9667-A3A6CE83A1C3}"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74541A1F-56E0-4323-B201-CCADA3B220C4}" type="datetimeFigureOut">
              <a:rPr lang="zh-TW" altLang="en-US" smtClean="0"/>
              <a:pPr/>
              <a:t>2023/7/21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8A83B6A-AFD3-4BE4-9667-A3A6CE83A1C3}"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74541A1F-56E0-4323-B201-CCADA3B220C4}" type="datetimeFigureOut">
              <a:rPr lang="zh-TW" altLang="en-US" smtClean="0"/>
              <a:pPr/>
              <a:t>2023/7/21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8A83B6A-AFD3-4BE4-9667-A3A6CE83A1C3}"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74541A1F-56E0-4323-B201-CCADA3B220C4}" type="datetimeFigureOut">
              <a:rPr lang="zh-TW" altLang="en-US" smtClean="0"/>
              <a:pPr/>
              <a:t>2023/7/21</a:t>
            </a:fld>
            <a:endParaRPr lang="zh-TW" altLang="en-US"/>
          </a:p>
        </p:txBody>
      </p:sp>
      <p:sp>
        <p:nvSpPr>
          <p:cNvPr id="7" name="投影片編號版面配置區 6"/>
          <p:cNvSpPr>
            <a:spLocks noGrp="1"/>
          </p:cNvSpPr>
          <p:nvPr>
            <p:ph type="sldNum" sz="quarter" idx="11"/>
          </p:nvPr>
        </p:nvSpPr>
        <p:spPr/>
        <p:txBody>
          <a:bodyPr rtlCol="0"/>
          <a:lstStyle/>
          <a:p>
            <a:fld id="{98A83B6A-AFD3-4BE4-9667-A3A6CE83A1C3}"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4541A1F-56E0-4323-B201-CCADA3B220C4}" type="datetimeFigureOut">
              <a:rPr lang="zh-TW" altLang="en-US" smtClean="0"/>
              <a:pPr/>
              <a:t>2023/7/21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8A83B6A-AFD3-4BE4-9667-A3A6CE83A1C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74541A1F-56E0-4323-B201-CCADA3B220C4}" type="datetimeFigureOut">
              <a:rPr lang="zh-TW" altLang="en-US" smtClean="0"/>
              <a:pPr/>
              <a:t>2023/7/21</a:t>
            </a:fld>
            <a:endParaRPr lang="zh-TW" altLang="en-US"/>
          </a:p>
        </p:txBody>
      </p:sp>
      <p:sp>
        <p:nvSpPr>
          <p:cNvPr id="22" name="投影片編號版面配置區 21"/>
          <p:cNvSpPr>
            <a:spLocks noGrp="1"/>
          </p:cNvSpPr>
          <p:nvPr>
            <p:ph type="sldNum" sz="quarter" idx="15"/>
          </p:nvPr>
        </p:nvSpPr>
        <p:spPr/>
        <p:txBody>
          <a:bodyPr rtlCol="0"/>
          <a:lstStyle/>
          <a:p>
            <a:fld id="{98A83B6A-AFD3-4BE4-9667-A3A6CE83A1C3}"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74541A1F-56E0-4323-B201-CCADA3B220C4}" type="datetimeFigureOut">
              <a:rPr lang="zh-TW" altLang="en-US" smtClean="0"/>
              <a:pPr/>
              <a:t>2023/7/21</a:t>
            </a:fld>
            <a:endParaRPr lang="zh-TW" altLang="en-US"/>
          </a:p>
        </p:txBody>
      </p:sp>
      <p:sp>
        <p:nvSpPr>
          <p:cNvPr id="18" name="投影片編號版面配置區 17"/>
          <p:cNvSpPr>
            <a:spLocks noGrp="1"/>
          </p:cNvSpPr>
          <p:nvPr>
            <p:ph type="sldNum" sz="quarter" idx="11"/>
          </p:nvPr>
        </p:nvSpPr>
        <p:spPr/>
        <p:txBody>
          <a:bodyPr rtlCol="0"/>
          <a:lstStyle/>
          <a:p>
            <a:fld id="{98A83B6A-AFD3-4BE4-9667-A3A6CE83A1C3}"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541A1F-56E0-4323-B201-CCADA3B220C4}" type="datetimeFigureOut">
              <a:rPr lang="zh-TW" altLang="en-US" smtClean="0"/>
              <a:pPr/>
              <a:t>2023/7/21</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8A83B6A-AFD3-4BE4-9667-A3A6CE83A1C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gif"/></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491880" y="1916832"/>
            <a:ext cx="6172200" cy="1894362"/>
          </a:xfrm>
        </p:spPr>
        <p:txBody>
          <a:bodyPr/>
          <a:lstStyle/>
          <a:p>
            <a:r>
              <a:rPr lang="zh-TW" altLang="en-US" dirty="0" smtClean="0">
                <a:solidFill>
                  <a:schemeClr val="accent3"/>
                </a:solidFill>
              </a:rPr>
              <a:t>職業聯想與夢想</a:t>
            </a:r>
            <a:endParaRPr lang="zh-TW" altLang="en-US"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甚麼人做甚麼工作</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t>你認為甚麼人適合做護士呢</a:t>
            </a:r>
            <a:r>
              <a:rPr lang="en-US" altLang="zh-TW" b="1" dirty="0" smtClean="0"/>
              <a:t>?</a:t>
            </a:r>
            <a:endParaRPr lang="zh-TW" altLang="en-US" b="1" dirty="0"/>
          </a:p>
        </p:txBody>
      </p:sp>
      <p:pic>
        <p:nvPicPr>
          <p:cNvPr id="3074" name="Picture 2" descr="https://s-media-cache-ak0.pinimg.com/236x/26/45/bf/2645bff0709e4cf23bcaff6690965816.jpg"/>
          <p:cNvPicPr>
            <a:picLocks noChangeAspect="1" noChangeArrowheads="1"/>
          </p:cNvPicPr>
          <p:nvPr/>
        </p:nvPicPr>
        <p:blipFill>
          <a:blip r:embed="rId2" cstate="print"/>
          <a:srcRect/>
          <a:stretch>
            <a:fillRect/>
          </a:stretch>
        </p:blipFill>
        <p:spPr bwMode="auto">
          <a:xfrm>
            <a:off x="3419872" y="2204864"/>
            <a:ext cx="2520280" cy="3754180"/>
          </a:xfrm>
          <a:prstGeom prst="rect">
            <a:avLst/>
          </a:prstGeom>
          <a:noFill/>
        </p:spPr>
      </p:pic>
      <p:pic>
        <p:nvPicPr>
          <p:cNvPr id="5" name="Picture 2" descr="http://friendoprod.blob.core.windows.net/missionpics/images/4693/member/04d7608d-77a1-4fbb-8774-aafc9af8ba8b.JPG"/>
          <p:cNvPicPr>
            <a:picLocks noChangeAspect="1" noChangeArrowheads="1"/>
          </p:cNvPicPr>
          <p:nvPr/>
        </p:nvPicPr>
        <p:blipFill>
          <a:blip r:embed="rId3" cstate="print"/>
          <a:srcRect l="3846" r="11538"/>
          <a:stretch>
            <a:fillRect/>
          </a:stretch>
        </p:blipFill>
        <p:spPr bwMode="auto">
          <a:xfrm>
            <a:off x="6012160" y="5157192"/>
            <a:ext cx="1368152" cy="1340768"/>
          </a:xfrm>
          <a:prstGeom prst="rect">
            <a:avLst/>
          </a:prstGeom>
          <a:noFill/>
        </p:spPr>
      </p:pic>
      <p:sp>
        <p:nvSpPr>
          <p:cNvPr id="6" name="雲朵形圖說文字 5"/>
          <p:cNvSpPr/>
          <p:nvPr/>
        </p:nvSpPr>
        <p:spPr>
          <a:xfrm>
            <a:off x="4283968" y="0"/>
            <a:ext cx="3132856"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假如你的興趣、性格和專長配合職業的性質，你就能在工作上有較好的表現，而又工作得更愉快。</a:t>
            </a:r>
            <a:endParaRPr lang="zh-TW" altLang="en-US" sz="1600" b="1" dirty="0">
              <a:solidFill>
                <a:schemeClr val="tx1"/>
              </a:solidFill>
            </a:endParaRPr>
          </a:p>
        </p:txBody>
      </p:sp>
      <p:pic>
        <p:nvPicPr>
          <p:cNvPr id="3076" name="Picture 4" descr="http://www.lanrenu.com/uploads/allimg/c150809/143911U064JP-44004.gif"/>
          <p:cNvPicPr>
            <a:picLocks noChangeAspect="1" noChangeArrowheads="1" noCrop="1"/>
          </p:cNvPicPr>
          <p:nvPr/>
        </p:nvPicPr>
        <p:blipFill>
          <a:blip r:embed="rId4" cstate="print"/>
          <a:srcRect/>
          <a:stretch>
            <a:fillRect/>
          </a:stretch>
        </p:blipFill>
        <p:spPr bwMode="auto">
          <a:xfrm>
            <a:off x="1043608" y="4919378"/>
            <a:ext cx="2304256" cy="1902515"/>
          </a:xfrm>
          <a:prstGeom prst="rect">
            <a:avLst/>
          </a:prstGeom>
          <a:noFill/>
        </p:spPr>
      </p:pic>
      <p:pic>
        <p:nvPicPr>
          <p:cNvPr id="3078" name="Picture 6" descr="http://sr.photos3.fotosearch.com/bthumb/CSP/CSP994/k15633885.jpg"/>
          <p:cNvPicPr>
            <a:picLocks noChangeAspect="1" noChangeArrowheads="1"/>
          </p:cNvPicPr>
          <p:nvPr/>
        </p:nvPicPr>
        <p:blipFill>
          <a:blip r:embed="rId5" cstate="print"/>
          <a:srcRect/>
          <a:stretch>
            <a:fillRect/>
          </a:stretch>
        </p:blipFill>
        <p:spPr bwMode="auto">
          <a:xfrm>
            <a:off x="323528" y="5805264"/>
            <a:ext cx="864096" cy="648072"/>
          </a:xfrm>
          <a:prstGeom prst="rect">
            <a:avLst/>
          </a:prstGeom>
          <a:noFill/>
        </p:spPr>
      </p:pic>
      <p:sp>
        <p:nvSpPr>
          <p:cNvPr id="9" name="雲朵形圖說文字 8"/>
          <p:cNvSpPr/>
          <p:nvPr/>
        </p:nvSpPr>
        <p:spPr>
          <a:xfrm>
            <a:off x="395536" y="3140968"/>
            <a:ext cx="3168352"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我見到血就頭暈，仲適唔適合做護士呢</a:t>
            </a:r>
            <a:r>
              <a:rPr lang="en-US" altLang="zh-TW" sz="1600" b="1" dirty="0" smtClean="0">
                <a:solidFill>
                  <a:schemeClr val="tx1"/>
                </a:solidFill>
              </a:rPr>
              <a:t>?</a:t>
            </a:r>
            <a:endParaRPr lang="zh-TW" altLang="en-US" sz="1600" b="1" dirty="0">
              <a:solidFill>
                <a:schemeClr val="tx1"/>
              </a:solidFill>
            </a:endParaRPr>
          </a:p>
        </p:txBody>
      </p:sp>
      <p:sp>
        <p:nvSpPr>
          <p:cNvPr id="10" name="雲朵形圖說文字 9"/>
          <p:cNvSpPr/>
          <p:nvPr/>
        </p:nvSpPr>
        <p:spPr>
          <a:xfrm>
            <a:off x="6012160" y="3068960"/>
            <a:ext cx="2952328"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大家可利用工作紙去認識自己，然後配對適合你的電影工作。</a:t>
            </a:r>
            <a:endParaRPr lang="zh-TW" altLang="en-US" sz="16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buzzmoviemakers.com/wp-content/uploads/2014/01/Kids-Making-Movie.jpg"/>
          <p:cNvPicPr>
            <a:picLocks noChangeAspect="1" noChangeArrowheads="1"/>
          </p:cNvPicPr>
          <p:nvPr/>
        </p:nvPicPr>
        <p:blipFill>
          <a:blip r:embed="rId2" cstate="print"/>
          <a:srcRect/>
          <a:stretch>
            <a:fillRect/>
          </a:stretch>
        </p:blipFill>
        <p:spPr bwMode="auto">
          <a:xfrm>
            <a:off x="827584" y="2852936"/>
            <a:ext cx="7200800" cy="3861048"/>
          </a:xfrm>
          <a:prstGeom prst="rect">
            <a:avLst/>
          </a:prstGeom>
          <a:noFill/>
        </p:spPr>
      </p:pic>
      <p:graphicFrame>
        <p:nvGraphicFramePr>
          <p:cNvPr id="5" name="表格 4"/>
          <p:cNvGraphicFramePr>
            <a:graphicFrameLocks noGrp="1"/>
          </p:cNvGraphicFramePr>
          <p:nvPr/>
        </p:nvGraphicFramePr>
        <p:xfrm>
          <a:off x="2771800" y="332656"/>
          <a:ext cx="4032448" cy="3433086"/>
        </p:xfrm>
        <a:graphic>
          <a:graphicData uri="http://schemas.openxmlformats.org/drawingml/2006/table">
            <a:tbl>
              <a:tblPr>
                <a:effectLst>
                  <a:outerShdw blurRad="76200" dir="13500000" sy="23000" kx="1200000" algn="br" rotWithShape="0">
                    <a:prstClr val="black">
                      <a:alpha val="20000"/>
                    </a:prstClr>
                  </a:outerShdw>
                </a:effectLst>
              </a:tblPr>
              <a:tblGrid>
                <a:gridCol w="2015862">
                  <a:extLst>
                    <a:ext uri="{9D8B030D-6E8A-4147-A177-3AD203B41FA5}">
                      <a16:colId xmlns:a16="http://schemas.microsoft.com/office/drawing/2014/main" val="20000"/>
                    </a:ext>
                  </a:extLst>
                </a:gridCol>
                <a:gridCol w="2016586">
                  <a:extLst>
                    <a:ext uri="{9D8B030D-6E8A-4147-A177-3AD203B41FA5}">
                      <a16:colId xmlns:a16="http://schemas.microsoft.com/office/drawing/2014/main" val="20001"/>
                    </a:ext>
                  </a:extLst>
                </a:gridCol>
              </a:tblGrid>
              <a:tr h="385086">
                <a:tc>
                  <a:txBody>
                    <a:bodyPr/>
                    <a:lstStyle/>
                    <a:p>
                      <a:pPr algn="ctr">
                        <a:spcAft>
                          <a:spcPts val="0"/>
                        </a:spcAft>
                      </a:pPr>
                      <a:r>
                        <a:rPr lang="zh-TW" sz="2400" b="1" kern="100" dirty="0">
                          <a:ln>
                            <a:noFill/>
                          </a:ln>
                          <a:solidFill>
                            <a:schemeClr val="tx1"/>
                          </a:solidFill>
                          <a:latin typeface="Calibri"/>
                          <a:ea typeface="新細明體"/>
                          <a:cs typeface="Times New Roman"/>
                        </a:rPr>
                        <a:t>電影工作</a:t>
                      </a:r>
                      <a:endParaRPr lang="zh-TW" sz="2400" kern="100" dirty="0">
                        <a:ln>
                          <a:noFill/>
                        </a:ln>
                        <a:solidFill>
                          <a:schemeClr val="tx1"/>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400" b="1" kern="100" dirty="0">
                          <a:ln>
                            <a:noFill/>
                          </a:ln>
                          <a:solidFill>
                            <a:schemeClr val="tx1"/>
                          </a:solidFill>
                          <a:latin typeface="Calibri"/>
                          <a:ea typeface="新細明體"/>
                          <a:cs typeface="Times New Roman"/>
                        </a:rPr>
                        <a:t>專長</a:t>
                      </a:r>
                      <a:endParaRPr lang="zh-TW" sz="2400" kern="100" dirty="0">
                        <a:ln>
                          <a:noFill/>
                        </a:ln>
                        <a:solidFill>
                          <a:schemeClr val="tx1"/>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演員</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表演</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導演</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策劃</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編劇</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創作</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服裝</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設計</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音響</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機械</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場務</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解難</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監製</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管理</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攝影</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美感</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道具</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smtClean="0">
                          <a:ln>
                            <a:noFill/>
                          </a:ln>
                          <a:solidFill>
                            <a:schemeClr val="accent3"/>
                          </a:solidFill>
                          <a:latin typeface="Calibri"/>
                          <a:ea typeface="新細明體"/>
                          <a:cs typeface="Times New Roman"/>
                        </a:rPr>
                        <a:t>製</a:t>
                      </a:r>
                      <a:r>
                        <a:rPr lang="zh-TW" altLang="en-US" sz="2000" b="1" kern="100" dirty="0" smtClean="0">
                          <a:ln>
                            <a:noFill/>
                          </a:ln>
                          <a:solidFill>
                            <a:schemeClr val="accent3"/>
                          </a:solidFill>
                          <a:latin typeface="Calibri"/>
                          <a:ea typeface="新細明體"/>
                          <a:cs typeface="Times New Roman"/>
                        </a:rPr>
                        <a:t>作</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256724">
                <a:tc>
                  <a:txBody>
                    <a:bodyPr/>
                    <a:lstStyle/>
                    <a:p>
                      <a:pPr algn="ctr">
                        <a:spcAft>
                          <a:spcPts val="0"/>
                        </a:spcAft>
                      </a:pPr>
                      <a:r>
                        <a:rPr lang="zh-TW" sz="2000" b="1" kern="100" dirty="0">
                          <a:ln>
                            <a:noFill/>
                          </a:ln>
                          <a:solidFill>
                            <a:schemeClr val="accent3"/>
                          </a:solidFill>
                          <a:latin typeface="Calibri"/>
                          <a:ea typeface="新細明體"/>
                          <a:cs typeface="Times New Roman"/>
                        </a:rPr>
                        <a:t>燈光師</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sz="2000" b="1" kern="100" dirty="0">
                          <a:ln>
                            <a:noFill/>
                          </a:ln>
                          <a:solidFill>
                            <a:schemeClr val="accent3"/>
                          </a:solidFill>
                          <a:latin typeface="Calibri"/>
                          <a:ea typeface="新細明體"/>
                          <a:cs typeface="Times New Roman"/>
                        </a:rPr>
                        <a:t>機械</a:t>
                      </a:r>
                      <a:endParaRPr lang="zh-TW" sz="2000" kern="100" dirty="0">
                        <a:ln>
                          <a:noFill/>
                        </a:ln>
                        <a:solidFill>
                          <a:schemeClr val="accent3"/>
                        </a:solidFill>
                        <a:latin typeface="Calibri"/>
                        <a:ea typeface="新細明體"/>
                        <a:cs typeface="Times New Roman"/>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發現自己 ． 尋找夢想</a:t>
            </a:r>
            <a:endParaRPr lang="zh-TW" altLang="en-US" b="1" dirty="0">
              <a:solidFill>
                <a:schemeClr val="accent3"/>
              </a:solidFill>
            </a:endParaRPr>
          </a:p>
        </p:txBody>
      </p:sp>
      <p:pic>
        <p:nvPicPr>
          <p:cNvPr id="2062" name="Picture 14" descr="http://i1132.photobucket.com/albums/m568/kegsd1/job_dreaming_logoF_RGBlores-1.jpg"/>
          <p:cNvPicPr>
            <a:picLocks noChangeAspect="1" noChangeArrowheads="1"/>
          </p:cNvPicPr>
          <p:nvPr/>
        </p:nvPicPr>
        <p:blipFill>
          <a:blip r:embed="rId2" cstate="print"/>
          <a:srcRect l="6957" t="7397" r="6087" b="14193"/>
          <a:stretch>
            <a:fillRect/>
          </a:stretch>
        </p:blipFill>
        <p:spPr bwMode="auto">
          <a:xfrm>
            <a:off x="323528" y="1412776"/>
            <a:ext cx="8496944" cy="5040560"/>
          </a:xfrm>
          <a:prstGeom prst="rect">
            <a:avLst/>
          </a:prstGeom>
          <a:noFill/>
        </p:spPr>
      </p:pic>
      <p:pic>
        <p:nvPicPr>
          <p:cNvPr id="2054" name="Picture 6" descr="http://3.bp.blogspot.com/-deHcNePAFZ8/VGrBElgb7RI/AAAAAAAABjs/Ad0ZOaSYnMc/s1600/1993246.png"/>
          <p:cNvPicPr>
            <a:picLocks noChangeAspect="1" noChangeArrowheads="1"/>
          </p:cNvPicPr>
          <p:nvPr/>
        </p:nvPicPr>
        <p:blipFill>
          <a:blip r:embed="rId3" cstate="print"/>
          <a:srcRect/>
          <a:stretch>
            <a:fillRect/>
          </a:stretch>
        </p:blipFill>
        <p:spPr bwMode="auto">
          <a:xfrm>
            <a:off x="2051720" y="1916832"/>
            <a:ext cx="2232248" cy="2088232"/>
          </a:xfrm>
          <a:prstGeom prst="rect">
            <a:avLst/>
          </a:prstGeom>
          <a:noFill/>
        </p:spPr>
      </p:pic>
      <p:pic>
        <p:nvPicPr>
          <p:cNvPr id="11" name="Picture 2" descr="http://friendoprod.blob.core.windows.net/missionpics/images/4693/member/04d7608d-77a1-4fbb-8774-aafc9af8ba8b.JPG"/>
          <p:cNvPicPr>
            <a:picLocks noChangeAspect="1" noChangeArrowheads="1"/>
          </p:cNvPicPr>
          <p:nvPr/>
        </p:nvPicPr>
        <p:blipFill>
          <a:blip r:embed="rId4" cstate="print"/>
          <a:srcRect l="3846" r="11538"/>
          <a:stretch>
            <a:fillRect/>
          </a:stretch>
        </p:blipFill>
        <p:spPr bwMode="auto">
          <a:xfrm>
            <a:off x="5796136" y="3212976"/>
            <a:ext cx="1368152" cy="1340768"/>
          </a:xfrm>
          <a:prstGeom prst="rect">
            <a:avLst/>
          </a:prstGeom>
          <a:noFill/>
        </p:spPr>
      </p:pic>
      <p:sp>
        <p:nvSpPr>
          <p:cNvPr id="12" name="雲朵形圖說文字 11"/>
          <p:cNvSpPr/>
          <p:nvPr/>
        </p:nvSpPr>
        <p:spPr>
          <a:xfrm>
            <a:off x="5364088" y="1196752"/>
            <a:ext cx="345638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學校的課外活動和職業探索活動都可幫助大家認識不同行業和尋求理想職業，希望大家積極參與</a:t>
            </a:r>
            <a:r>
              <a:rPr lang="en-US" altLang="zh-TW" sz="1600" b="1" dirty="0" smtClean="0">
                <a:solidFill>
                  <a:schemeClr val="tx1"/>
                </a:solidFill>
              </a:rPr>
              <a:t>!</a:t>
            </a:r>
            <a:endParaRPr lang="zh-TW" altLang="en-US" sz="16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行業數一數</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t>請同學分組比賽講出</a:t>
            </a:r>
            <a:r>
              <a:rPr lang="en-US" altLang="zh-TW" b="1" dirty="0" smtClean="0"/>
              <a:t>3</a:t>
            </a:r>
            <a:r>
              <a:rPr lang="zh-TW" altLang="en-US" b="1" dirty="0" smtClean="0"/>
              <a:t>個字的職業</a:t>
            </a:r>
            <a:endParaRPr lang="zh-TW" altLang="en-US" b="1" dirty="0"/>
          </a:p>
        </p:txBody>
      </p:sp>
      <p:pic>
        <p:nvPicPr>
          <p:cNvPr id="8194" name="Picture 2" descr="http://www.jessicahk.com/sites/default/files/styles/article_original_image/public/2_1_0.jpg?itok=hh2qfJl9"/>
          <p:cNvPicPr>
            <a:picLocks noChangeAspect="1" noChangeArrowheads="1"/>
          </p:cNvPicPr>
          <p:nvPr/>
        </p:nvPicPr>
        <p:blipFill>
          <a:blip r:embed="rId2" cstate="print"/>
          <a:srcRect/>
          <a:stretch>
            <a:fillRect/>
          </a:stretch>
        </p:blipFill>
        <p:spPr bwMode="auto">
          <a:xfrm>
            <a:off x="1115616" y="2348880"/>
            <a:ext cx="6423670" cy="3520172"/>
          </a:xfrm>
          <a:prstGeom prst="rect">
            <a:avLst/>
          </a:prstGeom>
          <a:noFill/>
        </p:spPr>
      </p:pic>
      <p:pic>
        <p:nvPicPr>
          <p:cNvPr id="8196" name="Picture 4" descr="http://wenhuaresource.weebly.com/uploads/1/5/2/9/15296106/3008300.jpg?522"/>
          <p:cNvPicPr>
            <a:picLocks noChangeAspect="1" noChangeArrowheads="1"/>
          </p:cNvPicPr>
          <p:nvPr/>
        </p:nvPicPr>
        <p:blipFill>
          <a:blip r:embed="rId3" cstate="print"/>
          <a:srcRect b="14286"/>
          <a:stretch>
            <a:fillRect/>
          </a:stretch>
        </p:blipFill>
        <p:spPr bwMode="auto">
          <a:xfrm>
            <a:off x="5796136" y="1196752"/>
            <a:ext cx="2873119" cy="864096"/>
          </a:xfrm>
          <a:prstGeom prst="rect">
            <a:avLst/>
          </a:prstGeom>
          <a:noFill/>
        </p:spPr>
      </p:pic>
      <p:sp>
        <p:nvSpPr>
          <p:cNvPr id="8" name="雲朵形圖說文字 7"/>
          <p:cNvSpPr/>
          <p:nvPr/>
        </p:nvSpPr>
        <p:spPr>
          <a:xfrm>
            <a:off x="7380312" y="284866"/>
            <a:ext cx="1356858" cy="7920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會</a:t>
            </a:r>
            <a:r>
              <a:rPr lang="en-US" altLang="zh-TW" b="1" dirty="0">
                <a:solidFill>
                  <a:schemeClr val="tx1"/>
                </a:solidFill>
              </a:rPr>
              <a:t>x</a:t>
            </a:r>
            <a:r>
              <a:rPr lang="zh-TW" altLang="en-US" b="1" dirty="0" smtClean="0">
                <a:solidFill>
                  <a:schemeClr val="tx1"/>
                </a:solidFill>
              </a:rPr>
              <a:t>師</a:t>
            </a:r>
            <a:endParaRPr lang="zh-TW" altLang="en-US" b="1" dirty="0">
              <a:solidFill>
                <a:schemeClr val="tx1"/>
              </a:solidFill>
            </a:endParaRPr>
          </a:p>
        </p:txBody>
      </p:sp>
      <p:sp>
        <p:nvSpPr>
          <p:cNvPr id="9" name="雲朵形圖說文字 8"/>
          <p:cNvSpPr/>
          <p:nvPr/>
        </p:nvSpPr>
        <p:spPr>
          <a:xfrm>
            <a:off x="5976800" y="189044"/>
            <a:ext cx="1238608" cy="875497"/>
          </a:xfrm>
          <a:prstGeom prst="cloudCallout">
            <a:avLst>
              <a:gd name="adj1" fmla="val -18817"/>
              <a:gd name="adj2" fmla="val 66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髮</a:t>
            </a:r>
            <a:r>
              <a:rPr lang="en-US" altLang="zh-TW" b="1" dirty="0">
                <a:solidFill>
                  <a:schemeClr val="tx1"/>
                </a:solidFill>
              </a:rPr>
              <a:t>x</a:t>
            </a:r>
            <a:r>
              <a:rPr lang="zh-TW" altLang="en-US" b="1" dirty="0" smtClean="0">
                <a:solidFill>
                  <a:schemeClr val="tx1"/>
                </a:solidFill>
              </a:rPr>
              <a:t>師</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行業之最</a:t>
            </a:r>
            <a:endParaRPr lang="zh-TW" altLang="en-US" b="1" dirty="0">
              <a:solidFill>
                <a:schemeClr val="accent3"/>
              </a:solidFill>
            </a:endParaRPr>
          </a:p>
        </p:txBody>
      </p:sp>
      <p:pic>
        <p:nvPicPr>
          <p:cNvPr id="1028" name="Picture 4" descr="http://img.daimg.com/uploads/allimg/141212/3-1412122311590-L.jpg"/>
          <p:cNvPicPr>
            <a:picLocks noChangeAspect="1" noChangeArrowheads="1"/>
          </p:cNvPicPr>
          <p:nvPr/>
        </p:nvPicPr>
        <p:blipFill>
          <a:blip r:embed="rId2" cstate="print"/>
          <a:srcRect/>
          <a:stretch>
            <a:fillRect/>
          </a:stretch>
        </p:blipFill>
        <p:spPr bwMode="auto">
          <a:xfrm>
            <a:off x="456311" y="1682443"/>
            <a:ext cx="6120679" cy="4464496"/>
          </a:xfrm>
          <a:prstGeom prst="rect">
            <a:avLst/>
          </a:prstGeom>
          <a:blipFill dpi="0" rotWithShape="1">
            <a:blip r:embed="rId3">
              <a:alphaModFix amt="0"/>
            </a:blip>
            <a:srcRect/>
            <a:tile tx="0" ty="0" sx="100000" sy="100000" flip="none" algn="tl"/>
          </a:blipFill>
          <a:effectLst>
            <a:outerShdw blurRad="50800" dist="50800" dir="5400000" algn="ctr" rotWithShape="0">
              <a:srgbClr val="000000"/>
            </a:outerShdw>
          </a:effectLst>
        </p:spPr>
      </p:pic>
      <p:sp>
        <p:nvSpPr>
          <p:cNvPr id="6" name="文字方塊 5"/>
          <p:cNvSpPr txBox="1"/>
          <p:nvPr/>
        </p:nvSpPr>
        <p:spPr>
          <a:xfrm>
            <a:off x="467544" y="1700808"/>
            <a:ext cx="4176464" cy="4247317"/>
          </a:xfrm>
          <a:prstGeom prst="rect">
            <a:avLst/>
          </a:prstGeom>
          <a:noFill/>
        </p:spPr>
        <p:txBody>
          <a:bodyPr wrap="square" rtlCol="0">
            <a:spAutoFit/>
          </a:bodyPr>
          <a:lstStyle/>
          <a:p>
            <a:endParaRPr lang="en-US" altLang="zh-TW" b="1" dirty="0" smtClean="0"/>
          </a:p>
          <a:p>
            <a:r>
              <a:rPr lang="zh-TW" altLang="en-US" b="1" dirty="0" smtClean="0"/>
              <a:t>最大壓力的職業</a:t>
            </a:r>
            <a:r>
              <a:rPr lang="en-US" altLang="zh-TW" b="1" dirty="0" smtClean="0"/>
              <a:t>?</a:t>
            </a:r>
          </a:p>
          <a:p>
            <a:endParaRPr lang="en-US" altLang="zh-TW" b="1" dirty="0"/>
          </a:p>
          <a:p>
            <a:r>
              <a:rPr lang="zh-TW" altLang="en-US" b="1" dirty="0" smtClean="0"/>
              <a:t>最賺錢的職業</a:t>
            </a:r>
            <a:r>
              <a:rPr lang="en-US" altLang="zh-TW" b="1" dirty="0" smtClean="0"/>
              <a:t>?</a:t>
            </a:r>
          </a:p>
          <a:p>
            <a:endParaRPr lang="en-US" altLang="zh-TW" b="1" dirty="0"/>
          </a:p>
          <a:p>
            <a:r>
              <a:rPr lang="zh-TW" altLang="en-US" b="1" dirty="0" smtClean="0"/>
              <a:t>最悠閒的職業</a:t>
            </a:r>
            <a:r>
              <a:rPr lang="en-US" altLang="zh-TW" b="1" dirty="0" smtClean="0"/>
              <a:t>?</a:t>
            </a:r>
          </a:p>
          <a:p>
            <a:endParaRPr lang="en-US" altLang="zh-TW" b="1" dirty="0" smtClean="0"/>
          </a:p>
          <a:p>
            <a:r>
              <a:rPr lang="zh-TW" altLang="en-US" b="1" dirty="0" smtClean="0"/>
              <a:t>最辛苦的職業</a:t>
            </a:r>
            <a:r>
              <a:rPr lang="en-US" altLang="zh-TW" b="1" dirty="0" smtClean="0"/>
              <a:t>?</a:t>
            </a:r>
          </a:p>
          <a:p>
            <a:endParaRPr lang="en-US" altLang="zh-TW" b="1" dirty="0" smtClean="0"/>
          </a:p>
          <a:p>
            <a:r>
              <a:rPr lang="zh-TW" altLang="en-US" b="1" dirty="0" smtClean="0"/>
              <a:t>最多女性</a:t>
            </a:r>
            <a:r>
              <a:rPr lang="en-US" altLang="zh-TW" b="1" dirty="0" smtClean="0"/>
              <a:t>/</a:t>
            </a:r>
            <a:r>
              <a:rPr lang="zh-TW" altLang="en-US" b="1" dirty="0" smtClean="0"/>
              <a:t>男性的職業</a:t>
            </a:r>
            <a:r>
              <a:rPr lang="en-US" altLang="zh-TW" b="1" dirty="0" smtClean="0"/>
              <a:t>?</a:t>
            </a:r>
            <a:endParaRPr lang="zh-TW" altLang="en-US" b="1" dirty="0" smtClean="0"/>
          </a:p>
          <a:p>
            <a:endParaRPr lang="en-US" altLang="zh-TW" b="1" dirty="0" smtClean="0"/>
          </a:p>
          <a:p>
            <a:r>
              <a:rPr lang="zh-TW" altLang="en-US" b="1" dirty="0" smtClean="0"/>
              <a:t>最受學生歡迎的職業</a:t>
            </a:r>
            <a:r>
              <a:rPr lang="en-US" altLang="zh-TW" b="1" dirty="0" smtClean="0"/>
              <a:t>?</a:t>
            </a:r>
          </a:p>
          <a:p>
            <a:endParaRPr lang="en-US" altLang="zh-TW" b="1" dirty="0"/>
          </a:p>
          <a:p>
            <a:endParaRPr lang="en-US" altLang="zh-TW" b="1" dirty="0" smtClean="0"/>
          </a:p>
          <a:p>
            <a:endParaRPr lang="en-US" altLang="zh-TW" b="1" dirty="0"/>
          </a:p>
        </p:txBody>
      </p:sp>
      <p:pic>
        <p:nvPicPr>
          <p:cNvPr id="1030" name="Picture 6" descr="http://www.newyorker.com/images/2009/06/29/p465/090629_r18607_p465.jpg"/>
          <p:cNvPicPr>
            <a:picLocks noChangeAspect="1" noChangeArrowheads="1"/>
          </p:cNvPicPr>
          <p:nvPr/>
        </p:nvPicPr>
        <p:blipFill>
          <a:blip r:embed="rId4" cstate="print"/>
          <a:srcRect/>
          <a:stretch>
            <a:fillRect/>
          </a:stretch>
        </p:blipFill>
        <p:spPr bwMode="auto">
          <a:xfrm>
            <a:off x="6588224" y="4797152"/>
            <a:ext cx="2304257" cy="1476707"/>
          </a:xfrm>
          <a:prstGeom prst="rect">
            <a:avLst/>
          </a:prstGeom>
          <a:noFill/>
        </p:spPr>
      </p:pic>
      <p:sp>
        <p:nvSpPr>
          <p:cNvPr id="10" name="雲朵形圖說文字 9"/>
          <p:cNvSpPr/>
          <p:nvPr/>
        </p:nvSpPr>
        <p:spPr>
          <a:xfrm>
            <a:off x="7092280" y="2996952"/>
            <a:ext cx="1908720" cy="1512168"/>
          </a:xfrm>
          <a:prstGeom prst="cloudCallout">
            <a:avLst>
              <a:gd name="adj1" fmla="val -11252"/>
              <a:gd name="adj2" fmla="val 61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各位同學，你地同唔同意我份工作好大壓力呢</a:t>
            </a:r>
            <a:r>
              <a:rPr lang="en-US" altLang="zh-TW" sz="1600" b="1" dirty="0" smtClean="0">
                <a:solidFill>
                  <a:schemeClr val="tx1"/>
                </a:solidFill>
              </a:rPr>
              <a:t>?</a:t>
            </a:r>
            <a:endParaRPr lang="zh-TW" altLang="en-US" sz="16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行業</a:t>
            </a:r>
            <a:r>
              <a:rPr lang="zh-TW" altLang="en-US" b="1" dirty="0">
                <a:solidFill>
                  <a:schemeClr val="accent3"/>
                </a:solidFill>
              </a:rPr>
              <a:t>與</a:t>
            </a:r>
            <a:r>
              <a:rPr lang="zh-TW" altLang="en-US" b="1" dirty="0" smtClean="0">
                <a:solidFill>
                  <a:schemeClr val="accent3"/>
                </a:solidFill>
              </a:rPr>
              <a:t>職業</a:t>
            </a:r>
            <a:endParaRPr lang="zh-TW" altLang="en-US" dirty="0"/>
          </a:p>
        </p:txBody>
      </p:sp>
      <p:sp>
        <p:nvSpPr>
          <p:cNvPr id="3" name="內容版面配置區 2"/>
          <p:cNvSpPr>
            <a:spLocks noGrp="1"/>
          </p:cNvSpPr>
          <p:nvPr>
            <p:ph sz="quarter" idx="1"/>
          </p:nvPr>
        </p:nvSpPr>
        <p:spPr/>
        <p:txBody>
          <a:bodyPr/>
          <a:lstStyle/>
          <a:p>
            <a:r>
              <a:rPr lang="zh-TW" altLang="en-US" b="1" dirty="0" smtClean="0"/>
              <a:t>你認識以下職業有幾多呢</a:t>
            </a:r>
            <a:r>
              <a:rPr lang="en-US" altLang="zh-TW" b="1" dirty="0" smtClean="0"/>
              <a:t>?</a:t>
            </a:r>
            <a:endParaRPr lang="zh-TW" altLang="en-US" b="1" dirty="0"/>
          </a:p>
        </p:txBody>
      </p:sp>
      <p:pic>
        <p:nvPicPr>
          <p:cNvPr id="4" name="Picture 4" descr="http://berniesiegelmd.com/wp-content/uploads/2014/01/baby-boy-grandson1.jpg"/>
          <p:cNvPicPr>
            <a:picLocks noChangeAspect="1" noChangeArrowheads="1"/>
          </p:cNvPicPr>
          <p:nvPr/>
        </p:nvPicPr>
        <p:blipFill>
          <a:blip r:embed="rId2" cstate="print"/>
          <a:srcRect l="10336" t="10766" r="11407" b="10275"/>
          <a:stretch>
            <a:fillRect/>
          </a:stretch>
        </p:blipFill>
        <p:spPr bwMode="auto">
          <a:xfrm>
            <a:off x="2555776" y="2780928"/>
            <a:ext cx="3816424" cy="3168352"/>
          </a:xfrm>
          <a:prstGeom prst="rect">
            <a:avLst/>
          </a:prstGeom>
          <a:noFill/>
        </p:spPr>
      </p:pic>
      <p:sp>
        <p:nvSpPr>
          <p:cNvPr id="5" name="文字方塊 4"/>
          <p:cNvSpPr txBox="1"/>
          <p:nvPr/>
        </p:nvSpPr>
        <p:spPr>
          <a:xfrm>
            <a:off x="3923928" y="2204864"/>
            <a:ext cx="1224136" cy="461665"/>
          </a:xfrm>
          <a:prstGeom prst="rect">
            <a:avLst/>
          </a:prstGeom>
          <a:noFill/>
        </p:spPr>
        <p:txBody>
          <a:bodyPr wrap="square" rtlCol="0">
            <a:spAutoFit/>
          </a:bodyPr>
          <a:lstStyle/>
          <a:p>
            <a:r>
              <a:rPr lang="zh-TW" altLang="en-US" sz="2400" b="1" dirty="0" smtClean="0">
                <a:solidFill>
                  <a:srgbClr val="00B050"/>
                </a:solidFill>
              </a:rPr>
              <a:t>樹藝師</a:t>
            </a:r>
            <a:endParaRPr lang="zh-TW" altLang="en-US" sz="2400" b="1" dirty="0">
              <a:solidFill>
                <a:srgbClr val="00B050"/>
              </a:solidFill>
            </a:endParaRPr>
          </a:p>
        </p:txBody>
      </p:sp>
      <p:sp>
        <p:nvSpPr>
          <p:cNvPr id="8" name="文字方塊 7"/>
          <p:cNvSpPr txBox="1"/>
          <p:nvPr/>
        </p:nvSpPr>
        <p:spPr>
          <a:xfrm>
            <a:off x="6732240" y="4077072"/>
            <a:ext cx="1728192" cy="461665"/>
          </a:xfrm>
          <a:prstGeom prst="rect">
            <a:avLst/>
          </a:prstGeom>
          <a:noFill/>
        </p:spPr>
        <p:txBody>
          <a:bodyPr wrap="square" rtlCol="0">
            <a:spAutoFit/>
          </a:bodyPr>
          <a:lstStyle/>
          <a:p>
            <a:r>
              <a:rPr lang="zh-TW" altLang="en-US" sz="2400" b="1" dirty="0" smtClean="0">
                <a:solidFill>
                  <a:schemeClr val="accent4">
                    <a:lumMod val="50000"/>
                  </a:schemeClr>
                </a:solidFill>
              </a:rPr>
              <a:t>婚禮統籌員</a:t>
            </a:r>
            <a:endParaRPr lang="zh-TW" altLang="en-US" sz="2400" b="1" dirty="0">
              <a:solidFill>
                <a:schemeClr val="accent4">
                  <a:lumMod val="50000"/>
                </a:schemeClr>
              </a:solidFill>
            </a:endParaRPr>
          </a:p>
        </p:txBody>
      </p:sp>
      <p:sp>
        <p:nvSpPr>
          <p:cNvPr id="9" name="文字方塊 8"/>
          <p:cNvSpPr txBox="1"/>
          <p:nvPr/>
        </p:nvSpPr>
        <p:spPr>
          <a:xfrm>
            <a:off x="1043608" y="4077072"/>
            <a:ext cx="1152128" cy="461665"/>
          </a:xfrm>
          <a:prstGeom prst="rect">
            <a:avLst/>
          </a:prstGeom>
          <a:noFill/>
        </p:spPr>
        <p:txBody>
          <a:bodyPr wrap="square" rtlCol="0">
            <a:spAutoFit/>
          </a:bodyPr>
          <a:lstStyle/>
          <a:p>
            <a:r>
              <a:rPr lang="zh-TW" altLang="en-US" sz="2400" b="1" dirty="0" smtClean="0">
                <a:solidFill>
                  <a:srgbClr val="FF0000"/>
                </a:solidFill>
              </a:rPr>
              <a:t>營養師</a:t>
            </a:r>
            <a:endParaRPr lang="zh-TW" altLang="en-US" sz="2400" b="1" dirty="0">
              <a:solidFill>
                <a:srgbClr val="FF0000"/>
              </a:solidFill>
            </a:endParaRPr>
          </a:p>
        </p:txBody>
      </p:sp>
      <p:sp>
        <p:nvSpPr>
          <p:cNvPr id="10" name="文字方塊 9"/>
          <p:cNvSpPr txBox="1"/>
          <p:nvPr/>
        </p:nvSpPr>
        <p:spPr>
          <a:xfrm>
            <a:off x="2555776" y="6093296"/>
            <a:ext cx="3960440" cy="461665"/>
          </a:xfrm>
          <a:prstGeom prst="rect">
            <a:avLst/>
          </a:prstGeom>
          <a:noFill/>
        </p:spPr>
        <p:txBody>
          <a:bodyPr wrap="square" rtlCol="0">
            <a:spAutoFit/>
          </a:bodyPr>
          <a:lstStyle/>
          <a:p>
            <a:r>
              <a:rPr lang="zh-TW" altLang="en-US" sz="2400" b="1" dirty="0" smtClean="0">
                <a:solidFill>
                  <a:srgbClr val="7030A0"/>
                </a:solidFill>
              </a:rPr>
              <a:t>智能</a:t>
            </a:r>
            <a:r>
              <a:rPr lang="zh-TW" altLang="en-US" sz="2400" b="1" dirty="0">
                <a:solidFill>
                  <a:srgbClr val="7030A0"/>
                </a:solidFill>
              </a:rPr>
              <a:t>手機應用程式設計</a:t>
            </a:r>
            <a:r>
              <a:rPr lang="zh-TW" altLang="en-US" sz="2400" b="1" dirty="0" smtClean="0">
                <a:solidFill>
                  <a:srgbClr val="7030A0"/>
                </a:solidFill>
              </a:rPr>
              <a:t>員</a:t>
            </a:r>
            <a:endParaRPr lang="zh-TW" altLang="en-US" sz="2400" b="1" dirty="0">
              <a:solidFill>
                <a:srgbClr val="7030A0"/>
              </a:solidFill>
            </a:endParaRPr>
          </a:p>
        </p:txBody>
      </p:sp>
      <p:pic>
        <p:nvPicPr>
          <p:cNvPr id="22530" name="Picture 2" descr="http://www.iconpng.com/png/animales/4.png"/>
          <p:cNvPicPr>
            <a:picLocks noChangeAspect="1" noChangeArrowheads="1"/>
          </p:cNvPicPr>
          <p:nvPr/>
        </p:nvPicPr>
        <p:blipFill>
          <a:blip r:embed="rId3" cstate="print"/>
          <a:srcRect l="24717" t="17719" r="25080" b="17314"/>
          <a:stretch>
            <a:fillRect/>
          </a:stretch>
        </p:blipFill>
        <p:spPr bwMode="auto">
          <a:xfrm>
            <a:off x="6876256" y="1628800"/>
            <a:ext cx="1224136" cy="1584176"/>
          </a:xfrm>
          <a:prstGeom prst="rect">
            <a:avLst/>
          </a:prstGeom>
          <a:noFill/>
        </p:spPr>
      </p:pic>
      <p:sp>
        <p:nvSpPr>
          <p:cNvPr id="12" name="雲朵形圖說文字 11"/>
          <p:cNvSpPr/>
          <p:nvPr/>
        </p:nvSpPr>
        <p:spPr>
          <a:xfrm>
            <a:off x="6516216" y="545558"/>
            <a:ext cx="2484784" cy="9006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依個世界原來有咁多職業既</a:t>
            </a:r>
            <a:r>
              <a:rPr lang="en-US" altLang="zh-TW" sz="1600" b="1" dirty="0">
                <a:solidFill>
                  <a:schemeClr val="tx1"/>
                </a:solidFill>
              </a:rPr>
              <a:t>!</a:t>
            </a:r>
            <a:endParaRPr lang="zh-TW" altLang="en-US" sz="16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智能電話的工作聯想</a:t>
            </a:r>
            <a:endParaRPr lang="zh-TW" altLang="en-US" b="1"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t>你認為需要甚麼人的協助，才能讓你享用手機</a:t>
            </a:r>
            <a:r>
              <a:rPr lang="en-US" altLang="zh-TW" b="1" dirty="0" smtClean="0"/>
              <a:t>?</a:t>
            </a:r>
            <a:endParaRPr lang="zh-TW" altLang="en-US" b="1" dirty="0"/>
          </a:p>
        </p:txBody>
      </p:sp>
      <p:pic>
        <p:nvPicPr>
          <p:cNvPr id="5124" name="Picture 4" descr="http://www.bosscases.co.uk/images/30/136326474121.jpg"/>
          <p:cNvPicPr>
            <a:picLocks noChangeAspect="1" noChangeArrowheads="1"/>
          </p:cNvPicPr>
          <p:nvPr/>
        </p:nvPicPr>
        <p:blipFill>
          <a:blip r:embed="rId2" cstate="print"/>
          <a:srcRect t="21429" b="19048"/>
          <a:stretch>
            <a:fillRect/>
          </a:stretch>
        </p:blipFill>
        <p:spPr bwMode="auto">
          <a:xfrm>
            <a:off x="1619672" y="2348880"/>
            <a:ext cx="4968552" cy="1800200"/>
          </a:xfrm>
          <a:prstGeom prst="rect">
            <a:avLst/>
          </a:prstGeom>
          <a:noFill/>
        </p:spPr>
      </p:pic>
      <p:pic>
        <p:nvPicPr>
          <p:cNvPr id="6" name="Picture 2" descr="http://friendoprod.blob.core.windows.net/missionpics/images/4693/member/04d7608d-77a1-4fbb-8774-aafc9af8ba8b.JPG"/>
          <p:cNvPicPr>
            <a:picLocks noChangeAspect="1" noChangeArrowheads="1"/>
          </p:cNvPicPr>
          <p:nvPr/>
        </p:nvPicPr>
        <p:blipFill>
          <a:blip r:embed="rId3" cstate="print"/>
          <a:srcRect/>
          <a:stretch>
            <a:fillRect/>
          </a:stretch>
        </p:blipFill>
        <p:spPr bwMode="auto">
          <a:xfrm>
            <a:off x="5868144" y="5013176"/>
            <a:ext cx="1872208" cy="1628800"/>
          </a:xfrm>
          <a:prstGeom prst="rect">
            <a:avLst/>
          </a:prstGeom>
          <a:noFill/>
        </p:spPr>
      </p:pic>
      <p:sp>
        <p:nvSpPr>
          <p:cNvPr id="7" name="雲朵形圖說文字 6"/>
          <p:cNvSpPr/>
          <p:nvPr/>
        </p:nvSpPr>
        <p:spPr>
          <a:xfrm>
            <a:off x="6444208" y="3140968"/>
            <a:ext cx="2232248" cy="158417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你地覺得邊個既工作最重要呢</a:t>
            </a:r>
            <a:r>
              <a:rPr lang="en-US" altLang="zh-TW" b="1" dirty="0" smtClean="0">
                <a:solidFill>
                  <a:schemeClr val="tx1"/>
                </a:solidFill>
              </a:rPr>
              <a:t>?</a:t>
            </a:r>
            <a:endParaRPr lang="zh-TW" altLang="en-US" b="1" dirty="0">
              <a:solidFill>
                <a:schemeClr val="tx1"/>
              </a:solidFill>
            </a:endParaRPr>
          </a:p>
        </p:txBody>
      </p:sp>
      <p:pic>
        <p:nvPicPr>
          <p:cNvPr id="8" name="Picture 8" descr="http://cliparts.co/cliparts/6Tr/Rrq/6TrRrqkTK.jpg"/>
          <p:cNvPicPr>
            <a:picLocks noChangeAspect="1" noChangeArrowheads="1"/>
          </p:cNvPicPr>
          <p:nvPr/>
        </p:nvPicPr>
        <p:blipFill>
          <a:blip r:embed="rId4" cstate="print"/>
          <a:srcRect t="55995"/>
          <a:stretch>
            <a:fillRect/>
          </a:stretch>
        </p:blipFill>
        <p:spPr bwMode="auto">
          <a:xfrm>
            <a:off x="323528" y="6093296"/>
            <a:ext cx="1944216" cy="452711"/>
          </a:xfrm>
          <a:prstGeom prst="rect">
            <a:avLst/>
          </a:prstGeom>
          <a:noFill/>
        </p:spPr>
      </p:pic>
      <p:sp>
        <p:nvSpPr>
          <p:cNvPr id="9" name="雲朵形圖說文字 8"/>
          <p:cNvSpPr/>
          <p:nvPr/>
        </p:nvSpPr>
        <p:spPr>
          <a:xfrm>
            <a:off x="827584" y="4293096"/>
            <a:ext cx="2232248"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最重要係父母肯資助我購買，</a:t>
            </a:r>
            <a:r>
              <a:rPr lang="en-US" altLang="zh-TW" b="1" dirty="0" err="1" smtClean="0">
                <a:solidFill>
                  <a:schemeClr val="tx1"/>
                </a:solidFill>
              </a:rPr>
              <a:t>hehe</a:t>
            </a:r>
            <a:r>
              <a:rPr lang="zh-TW" altLang="en-US" b="1" dirty="0" smtClean="0">
                <a:solidFill>
                  <a:schemeClr val="tx1"/>
                </a:solidFill>
              </a:rPr>
              <a:t>。</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28oa9i1t08037ue3m1l0i861.wpengine.netdna-cdn.com/wp-content/uploads/2015/02/DT14-Inventions-P.png"/>
          <p:cNvPicPr>
            <a:picLocks noChangeAspect="1" noChangeArrowheads="1"/>
          </p:cNvPicPr>
          <p:nvPr/>
        </p:nvPicPr>
        <p:blipFill>
          <a:blip r:embed="rId2" cstate="print"/>
          <a:srcRect/>
          <a:stretch>
            <a:fillRect/>
          </a:stretch>
        </p:blipFill>
        <p:spPr bwMode="auto">
          <a:xfrm>
            <a:off x="611560" y="3717032"/>
            <a:ext cx="1224136" cy="2819405"/>
          </a:xfrm>
          <a:prstGeom prst="rect">
            <a:avLst/>
          </a:prstGeom>
          <a:noFill/>
        </p:spPr>
      </p:pic>
      <p:pic>
        <p:nvPicPr>
          <p:cNvPr id="22532" name="Picture 4" descr="http://www.greytrix.com/blogs/sageaccpacerp/wp-content/uploads/2014/12/popup22.png"/>
          <p:cNvPicPr>
            <a:picLocks noChangeAspect="1" noChangeArrowheads="1"/>
          </p:cNvPicPr>
          <p:nvPr/>
        </p:nvPicPr>
        <p:blipFill>
          <a:blip r:embed="rId3" cstate="print"/>
          <a:srcRect/>
          <a:stretch>
            <a:fillRect/>
          </a:stretch>
        </p:blipFill>
        <p:spPr bwMode="auto">
          <a:xfrm>
            <a:off x="2915816" y="4797152"/>
            <a:ext cx="2880320" cy="1800200"/>
          </a:xfrm>
          <a:prstGeom prst="rect">
            <a:avLst/>
          </a:prstGeom>
          <a:noFill/>
        </p:spPr>
      </p:pic>
      <p:pic>
        <p:nvPicPr>
          <p:cNvPr id="22534" name="Picture 6" descr="http://www.polyvore.com/cgi/img-thing?.out=jpg&amp;size=l&amp;tid=66361022"/>
          <p:cNvPicPr>
            <a:picLocks noChangeAspect="1" noChangeArrowheads="1"/>
          </p:cNvPicPr>
          <p:nvPr/>
        </p:nvPicPr>
        <p:blipFill>
          <a:blip r:embed="rId4" cstate="print"/>
          <a:srcRect l="17241" r="17241"/>
          <a:stretch>
            <a:fillRect/>
          </a:stretch>
        </p:blipFill>
        <p:spPr bwMode="auto">
          <a:xfrm>
            <a:off x="6588224" y="4437112"/>
            <a:ext cx="1462507" cy="2232248"/>
          </a:xfrm>
          <a:prstGeom prst="rect">
            <a:avLst/>
          </a:prstGeom>
          <a:noFill/>
        </p:spPr>
      </p:pic>
      <p:sp>
        <p:nvSpPr>
          <p:cNvPr id="7" name="向右箭號 6"/>
          <p:cNvSpPr/>
          <p:nvPr/>
        </p:nvSpPr>
        <p:spPr>
          <a:xfrm>
            <a:off x="2051720" y="551723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5940152" y="5517232"/>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536" name="Picture 8" descr="https://img1.123freevectors.com/wp-content/uploads/new/people/213-steve-jobs-in-memoriam-l.jpg"/>
          <p:cNvPicPr>
            <a:picLocks noChangeAspect="1" noChangeArrowheads="1"/>
          </p:cNvPicPr>
          <p:nvPr/>
        </p:nvPicPr>
        <p:blipFill>
          <a:blip r:embed="rId5" cstate="print"/>
          <a:srcRect/>
          <a:stretch>
            <a:fillRect/>
          </a:stretch>
        </p:blipFill>
        <p:spPr bwMode="auto">
          <a:xfrm>
            <a:off x="2987824" y="2564904"/>
            <a:ext cx="2448272" cy="1873813"/>
          </a:xfrm>
          <a:prstGeom prst="rect">
            <a:avLst/>
          </a:prstGeom>
          <a:noFill/>
        </p:spPr>
      </p:pic>
      <p:sp>
        <p:nvSpPr>
          <p:cNvPr id="10" name="圓角矩形圖說文字 9"/>
          <p:cNvSpPr/>
          <p:nvPr/>
        </p:nvSpPr>
        <p:spPr>
          <a:xfrm>
            <a:off x="2483768" y="404664"/>
            <a:ext cx="4032448" cy="187220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一部智能電話，要經過開發人員、電腦程式員、產品設計師、機械工程師、原料採集工人、製造廠工人、運輸工人、銷售工人等不同崗位的人協助，才能讓各位同學享用到。</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riendoprod.blob.core.windows.net/missionpics/images/4693/member/04d7608d-77a1-4fbb-8774-aafc9af8ba8b.JPG"/>
          <p:cNvPicPr>
            <a:picLocks noChangeAspect="1" noChangeArrowheads="1"/>
          </p:cNvPicPr>
          <p:nvPr/>
        </p:nvPicPr>
        <p:blipFill>
          <a:blip r:embed="rId2" cstate="print"/>
          <a:srcRect l="3846" r="11538"/>
          <a:stretch>
            <a:fillRect/>
          </a:stretch>
        </p:blipFill>
        <p:spPr bwMode="auto">
          <a:xfrm>
            <a:off x="467544" y="5517232"/>
            <a:ext cx="1368152" cy="1340768"/>
          </a:xfrm>
          <a:prstGeom prst="rect">
            <a:avLst/>
          </a:prstGeom>
          <a:noFill/>
        </p:spPr>
      </p:pic>
      <p:sp>
        <p:nvSpPr>
          <p:cNvPr id="6" name="雲朵形圖說文字 5"/>
          <p:cNvSpPr/>
          <p:nvPr/>
        </p:nvSpPr>
        <p:spPr>
          <a:xfrm>
            <a:off x="251520" y="3501008"/>
            <a:ext cx="4464496" cy="17281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聽了剛才喬先生的介紹，大家應該了解不同崗位的工作對我們的生活都很重要的，不是人工高的工作才重要。</a:t>
            </a:r>
            <a:endParaRPr lang="zh-TW" altLang="en-US" sz="1600" b="1" dirty="0">
              <a:solidFill>
                <a:schemeClr val="tx1"/>
              </a:solidFill>
            </a:endParaRPr>
          </a:p>
        </p:txBody>
      </p:sp>
      <p:pic>
        <p:nvPicPr>
          <p:cNvPr id="7" name="Picture 8" descr="http://cliparts.co/cliparts/6Tr/Rrq/6TrRrqkTK.jpg"/>
          <p:cNvPicPr>
            <a:picLocks noChangeAspect="1" noChangeArrowheads="1"/>
          </p:cNvPicPr>
          <p:nvPr/>
        </p:nvPicPr>
        <p:blipFill>
          <a:blip r:embed="rId3" cstate="print"/>
          <a:srcRect t="55995"/>
          <a:stretch>
            <a:fillRect/>
          </a:stretch>
        </p:blipFill>
        <p:spPr bwMode="auto">
          <a:xfrm>
            <a:off x="4788024" y="6165304"/>
            <a:ext cx="1944216" cy="452711"/>
          </a:xfrm>
          <a:prstGeom prst="rect">
            <a:avLst/>
          </a:prstGeom>
          <a:noFill/>
        </p:spPr>
      </p:pic>
      <p:sp>
        <p:nvSpPr>
          <p:cNvPr id="8" name="雲朵形圖說文字 7"/>
          <p:cNvSpPr/>
          <p:nvPr/>
        </p:nvSpPr>
        <p:spPr>
          <a:xfrm>
            <a:off x="4644008" y="3933056"/>
            <a:ext cx="4248472" cy="18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rPr>
              <a:t>老師，我亦學習到一件產品背後原來有咁多工作類別</a:t>
            </a:r>
            <a:r>
              <a:rPr lang="zh-TW" altLang="en-US" b="1" dirty="0">
                <a:solidFill>
                  <a:schemeClr val="tx1"/>
                </a:solidFill>
              </a:rPr>
              <a:t>，原來我將來的工作選擇可以有好多！</a:t>
            </a:r>
          </a:p>
        </p:txBody>
      </p:sp>
      <p:pic>
        <p:nvPicPr>
          <p:cNvPr id="23558" name="Picture 6" descr="http://uaw5810.org/wp-content/uploads/2012/12/Whiteboard_Background.png"/>
          <p:cNvPicPr>
            <a:picLocks noChangeAspect="1" noChangeArrowheads="1"/>
          </p:cNvPicPr>
          <p:nvPr/>
        </p:nvPicPr>
        <p:blipFill>
          <a:blip r:embed="rId4" cstate="print"/>
          <a:srcRect/>
          <a:stretch>
            <a:fillRect/>
          </a:stretch>
        </p:blipFill>
        <p:spPr bwMode="auto">
          <a:xfrm>
            <a:off x="899592" y="188640"/>
            <a:ext cx="7128792" cy="3240360"/>
          </a:xfrm>
          <a:prstGeom prst="rect">
            <a:avLst/>
          </a:prstGeom>
          <a:noFill/>
        </p:spPr>
      </p:pic>
      <p:pic>
        <p:nvPicPr>
          <p:cNvPr id="23556" name="Picture 4" descr="http://www.fillthefunnel.com/wp-content/uploads/2014/08/Fotolia_44178028_XS.jpg"/>
          <p:cNvPicPr>
            <a:picLocks noChangeAspect="1" noChangeArrowheads="1"/>
          </p:cNvPicPr>
          <p:nvPr/>
        </p:nvPicPr>
        <p:blipFill>
          <a:blip r:embed="rId5" cstate="print"/>
          <a:srcRect/>
          <a:stretch>
            <a:fillRect/>
          </a:stretch>
        </p:blipFill>
        <p:spPr bwMode="auto">
          <a:xfrm>
            <a:off x="1187624" y="332656"/>
            <a:ext cx="6552728" cy="2736304"/>
          </a:xfrm>
          <a:prstGeom prst="rect">
            <a:avLst/>
          </a:prstGeom>
          <a:noFill/>
        </p:spPr>
      </p:pic>
      <p:sp>
        <p:nvSpPr>
          <p:cNvPr id="11" name="文字方塊 10"/>
          <p:cNvSpPr txBox="1"/>
          <p:nvPr/>
        </p:nvSpPr>
        <p:spPr>
          <a:xfrm>
            <a:off x="3995936" y="1124744"/>
            <a:ext cx="1296144" cy="584775"/>
          </a:xfrm>
          <a:prstGeom prst="rect">
            <a:avLst/>
          </a:prstGeom>
          <a:noFill/>
        </p:spPr>
        <p:txBody>
          <a:bodyPr wrap="square" rtlCol="0">
            <a:spAutoFit/>
          </a:bodyPr>
          <a:lstStyle/>
          <a:p>
            <a:r>
              <a:rPr lang="zh-TW" altLang="en-US" sz="1600" b="1" dirty="0" smtClean="0"/>
              <a:t> 產品背後</a:t>
            </a:r>
            <a:endParaRPr lang="en-US" altLang="zh-TW" sz="1600" b="1" dirty="0" smtClean="0"/>
          </a:p>
          <a:p>
            <a:r>
              <a:rPr lang="zh-TW" altLang="en-US" sz="1600" b="1" dirty="0" smtClean="0"/>
              <a:t> 的工作</a:t>
            </a:r>
            <a:endParaRPr lang="zh-TW" alt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accent3"/>
                </a:solidFill>
              </a:rPr>
              <a:t>一間醫院的工作</a:t>
            </a:r>
            <a:endParaRPr lang="zh-TW" altLang="en-US" b="1" dirty="0">
              <a:solidFill>
                <a:schemeClr val="accent3"/>
              </a:solidFill>
            </a:endParaRPr>
          </a:p>
        </p:txBody>
      </p:sp>
      <p:pic>
        <p:nvPicPr>
          <p:cNvPr id="4098" name="Picture 2" descr="http://cliparts.co/cliparts/kTK/BGA/kTKBGA5zc.png"/>
          <p:cNvPicPr>
            <a:picLocks noChangeAspect="1" noChangeArrowheads="1"/>
          </p:cNvPicPr>
          <p:nvPr/>
        </p:nvPicPr>
        <p:blipFill>
          <a:blip r:embed="rId2" cstate="print"/>
          <a:srcRect/>
          <a:stretch>
            <a:fillRect/>
          </a:stretch>
        </p:blipFill>
        <p:spPr bwMode="auto">
          <a:xfrm>
            <a:off x="0" y="2060848"/>
            <a:ext cx="5256584" cy="4495205"/>
          </a:xfrm>
          <a:prstGeom prst="rect">
            <a:avLst/>
          </a:prstGeom>
          <a:noFill/>
        </p:spPr>
      </p:pic>
      <p:pic>
        <p:nvPicPr>
          <p:cNvPr id="5" name="Picture 2" descr="http://friendoprod.blob.core.windows.net/missionpics/images/4693/member/04d7608d-77a1-4fbb-8774-aafc9af8ba8b.JPG"/>
          <p:cNvPicPr>
            <a:picLocks noChangeAspect="1" noChangeArrowheads="1"/>
          </p:cNvPicPr>
          <p:nvPr/>
        </p:nvPicPr>
        <p:blipFill>
          <a:blip r:embed="rId3" cstate="print"/>
          <a:srcRect l="3846" r="11538"/>
          <a:stretch>
            <a:fillRect/>
          </a:stretch>
        </p:blipFill>
        <p:spPr bwMode="auto">
          <a:xfrm>
            <a:off x="5580112" y="5085184"/>
            <a:ext cx="1368152" cy="1340768"/>
          </a:xfrm>
          <a:prstGeom prst="rect">
            <a:avLst/>
          </a:prstGeom>
          <a:noFill/>
        </p:spPr>
      </p:pic>
      <p:sp>
        <p:nvSpPr>
          <p:cNvPr id="6" name="雲朵形圖說文字 5"/>
          <p:cNvSpPr/>
          <p:nvPr/>
        </p:nvSpPr>
        <p:spPr>
          <a:xfrm>
            <a:off x="4932040" y="2564904"/>
            <a:ext cx="4032448"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1600" b="1" dirty="0" smtClean="0">
              <a:solidFill>
                <a:schemeClr val="tx1"/>
              </a:solidFill>
            </a:endParaRPr>
          </a:p>
          <a:p>
            <a:pPr algn="ctr"/>
            <a:r>
              <a:rPr lang="zh-TW" altLang="en-US" sz="1600" b="1" dirty="0" smtClean="0">
                <a:solidFill>
                  <a:schemeClr val="tx1"/>
                </a:solidFill>
              </a:rPr>
              <a:t>剛才大家了解到一件產品的產生需要不同人的努力，同樣，一間機構內都有很多不同的工作。請大家用工作紙討論下一間醫院內有甚麼的職業。</a:t>
            </a:r>
            <a:endParaRPr lang="zh-TW" altLang="en-US" sz="16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11560" y="620688"/>
            <a:ext cx="792088" cy="400110"/>
          </a:xfrm>
          <a:prstGeom prst="rect">
            <a:avLst/>
          </a:prstGeom>
          <a:noFill/>
        </p:spPr>
        <p:txBody>
          <a:bodyPr wrap="square" rtlCol="0">
            <a:spAutoFit/>
          </a:bodyPr>
          <a:lstStyle/>
          <a:p>
            <a:r>
              <a:rPr lang="zh-TW" altLang="en-US" sz="2000" b="1" dirty="0" smtClean="0">
                <a:solidFill>
                  <a:schemeClr val="accent5">
                    <a:lumMod val="50000"/>
                  </a:schemeClr>
                </a:solidFill>
              </a:rPr>
              <a:t>社工</a:t>
            </a:r>
            <a:endParaRPr lang="zh-TW" altLang="en-US" sz="2000" b="1" dirty="0">
              <a:solidFill>
                <a:schemeClr val="accent5">
                  <a:lumMod val="50000"/>
                </a:schemeClr>
              </a:solidFill>
            </a:endParaRPr>
          </a:p>
        </p:txBody>
      </p:sp>
      <p:sp>
        <p:nvSpPr>
          <p:cNvPr id="8" name="文字方塊 7"/>
          <p:cNvSpPr txBox="1"/>
          <p:nvPr/>
        </p:nvSpPr>
        <p:spPr>
          <a:xfrm>
            <a:off x="899592" y="3861048"/>
            <a:ext cx="1080120" cy="400110"/>
          </a:xfrm>
          <a:prstGeom prst="rect">
            <a:avLst/>
          </a:prstGeom>
          <a:noFill/>
        </p:spPr>
        <p:txBody>
          <a:bodyPr wrap="square" rtlCol="0">
            <a:spAutoFit/>
          </a:bodyPr>
          <a:lstStyle/>
          <a:p>
            <a:r>
              <a:rPr lang="zh-TW" altLang="en-US" sz="2000" b="1" dirty="0" smtClean="0">
                <a:solidFill>
                  <a:schemeClr val="bg2">
                    <a:lumMod val="25000"/>
                  </a:schemeClr>
                </a:solidFill>
              </a:rPr>
              <a:t>藥劑師</a:t>
            </a:r>
            <a:endParaRPr lang="zh-TW" altLang="en-US" sz="2000" b="1" dirty="0">
              <a:solidFill>
                <a:schemeClr val="bg2">
                  <a:lumMod val="25000"/>
                </a:schemeClr>
              </a:solidFill>
            </a:endParaRPr>
          </a:p>
        </p:txBody>
      </p:sp>
      <p:sp>
        <p:nvSpPr>
          <p:cNvPr id="9" name="文字方塊 8"/>
          <p:cNvSpPr txBox="1"/>
          <p:nvPr/>
        </p:nvSpPr>
        <p:spPr>
          <a:xfrm>
            <a:off x="6228184" y="1988840"/>
            <a:ext cx="1512168" cy="400110"/>
          </a:xfrm>
          <a:prstGeom prst="rect">
            <a:avLst/>
          </a:prstGeom>
          <a:noFill/>
        </p:spPr>
        <p:txBody>
          <a:bodyPr wrap="square" rtlCol="0">
            <a:spAutoFit/>
          </a:bodyPr>
          <a:lstStyle/>
          <a:p>
            <a:r>
              <a:rPr lang="zh-TW" altLang="en-US" sz="2000" b="1" dirty="0" smtClean="0">
                <a:solidFill>
                  <a:srgbClr val="002060"/>
                </a:solidFill>
              </a:rPr>
              <a:t>放射治療師</a:t>
            </a:r>
            <a:endParaRPr lang="zh-TW" altLang="en-US" sz="2000" b="1" dirty="0">
              <a:solidFill>
                <a:srgbClr val="002060"/>
              </a:solidFill>
            </a:endParaRPr>
          </a:p>
        </p:txBody>
      </p:sp>
      <p:sp>
        <p:nvSpPr>
          <p:cNvPr id="10" name="文字方塊 9"/>
          <p:cNvSpPr txBox="1"/>
          <p:nvPr/>
        </p:nvSpPr>
        <p:spPr>
          <a:xfrm>
            <a:off x="539552" y="3068960"/>
            <a:ext cx="1512168" cy="400110"/>
          </a:xfrm>
          <a:prstGeom prst="rect">
            <a:avLst/>
          </a:prstGeom>
          <a:noFill/>
        </p:spPr>
        <p:txBody>
          <a:bodyPr wrap="square" rtlCol="0">
            <a:spAutoFit/>
          </a:bodyPr>
          <a:lstStyle/>
          <a:p>
            <a:r>
              <a:rPr lang="zh-TW" altLang="en-US" sz="2000" b="1" dirty="0" smtClean="0">
                <a:solidFill>
                  <a:srgbClr val="00B050"/>
                </a:solidFill>
              </a:rPr>
              <a:t>職業治療師</a:t>
            </a:r>
            <a:endParaRPr lang="zh-TW" altLang="en-US" sz="2000" b="1" dirty="0">
              <a:solidFill>
                <a:srgbClr val="00B050"/>
              </a:solidFill>
            </a:endParaRPr>
          </a:p>
        </p:txBody>
      </p:sp>
      <p:sp>
        <p:nvSpPr>
          <p:cNvPr id="11" name="文字方塊 10"/>
          <p:cNvSpPr txBox="1"/>
          <p:nvPr/>
        </p:nvSpPr>
        <p:spPr>
          <a:xfrm>
            <a:off x="6588224" y="2564904"/>
            <a:ext cx="1584176" cy="400110"/>
          </a:xfrm>
          <a:prstGeom prst="rect">
            <a:avLst/>
          </a:prstGeom>
          <a:noFill/>
        </p:spPr>
        <p:txBody>
          <a:bodyPr wrap="square" rtlCol="0">
            <a:spAutoFit/>
          </a:bodyPr>
          <a:lstStyle/>
          <a:p>
            <a:r>
              <a:rPr lang="zh-TW" altLang="en-US" sz="2000" b="1" dirty="0" smtClean="0">
                <a:solidFill>
                  <a:schemeClr val="accent1">
                    <a:lumMod val="50000"/>
                  </a:schemeClr>
                </a:solidFill>
              </a:rPr>
              <a:t>物理治療師</a:t>
            </a:r>
            <a:endParaRPr lang="zh-TW" altLang="en-US" sz="2000" b="1" dirty="0">
              <a:solidFill>
                <a:schemeClr val="accent1">
                  <a:lumMod val="50000"/>
                </a:schemeClr>
              </a:solidFill>
            </a:endParaRPr>
          </a:p>
        </p:txBody>
      </p:sp>
      <p:sp>
        <p:nvSpPr>
          <p:cNvPr id="12" name="文字方塊 11"/>
          <p:cNvSpPr txBox="1"/>
          <p:nvPr/>
        </p:nvSpPr>
        <p:spPr>
          <a:xfrm>
            <a:off x="4572000" y="4509120"/>
            <a:ext cx="864096" cy="400110"/>
          </a:xfrm>
          <a:prstGeom prst="rect">
            <a:avLst/>
          </a:prstGeom>
          <a:noFill/>
        </p:spPr>
        <p:txBody>
          <a:bodyPr wrap="square" rtlCol="0">
            <a:spAutoFit/>
          </a:bodyPr>
          <a:lstStyle/>
          <a:p>
            <a:r>
              <a:rPr lang="zh-TW" altLang="en-US" sz="2000" b="1" dirty="0" smtClean="0">
                <a:solidFill>
                  <a:srgbClr val="00B050"/>
                </a:solidFill>
              </a:rPr>
              <a:t>護士</a:t>
            </a:r>
            <a:endParaRPr lang="zh-TW" altLang="en-US" sz="2000" b="1" dirty="0">
              <a:solidFill>
                <a:srgbClr val="00B050"/>
              </a:solidFill>
            </a:endParaRPr>
          </a:p>
        </p:txBody>
      </p:sp>
      <p:sp>
        <p:nvSpPr>
          <p:cNvPr id="13" name="文字方塊 12"/>
          <p:cNvSpPr txBox="1"/>
          <p:nvPr/>
        </p:nvSpPr>
        <p:spPr>
          <a:xfrm>
            <a:off x="3491880" y="4365104"/>
            <a:ext cx="1440160" cy="400110"/>
          </a:xfrm>
          <a:prstGeom prst="rect">
            <a:avLst/>
          </a:prstGeom>
          <a:noFill/>
        </p:spPr>
        <p:txBody>
          <a:bodyPr wrap="square" rtlCol="0">
            <a:spAutoFit/>
          </a:bodyPr>
          <a:lstStyle/>
          <a:p>
            <a:r>
              <a:rPr lang="zh-TW" altLang="en-US" sz="2000" b="1" dirty="0" smtClean="0">
                <a:solidFill>
                  <a:srgbClr val="C00000"/>
                </a:solidFill>
              </a:rPr>
              <a:t>醫生</a:t>
            </a:r>
            <a:endParaRPr lang="zh-TW" altLang="en-US" sz="2000" b="1" dirty="0">
              <a:solidFill>
                <a:srgbClr val="C00000"/>
              </a:solidFill>
            </a:endParaRPr>
          </a:p>
        </p:txBody>
      </p:sp>
      <p:sp>
        <p:nvSpPr>
          <p:cNvPr id="14" name="文字方塊 13"/>
          <p:cNvSpPr txBox="1"/>
          <p:nvPr/>
        </p:nvSpPr>
        <p:spPr>
          <a:xfrm>
            <a:off x="1547664" y="476672"/>
            <a:ext cx="1440160" cy="400110"/>
          </a:xfrm>
          <a:prstGeom prst="rect">
            <a:avLst/>
          </a:prstGeom>
          <a:noFill/>
        </p:spPr>
        <p:txBody>
          <a:bodyPr wrap="square" rtlCol="0">
            <a:spAutoFit/>
          </a:bodyPr>
          <a:lstStyle/>
          <a:p>
            <a:r>
              <a:rPr lang="zh-TW" altLang="en-US" sz="2000" b="1" dirty="0" smtClean="0">
                <a:solidFill>
                  <a:schemeClr val="accent2">
                    <a:lumMod val="75000"/>
                  </a:schemeClr>
                </a:solidFill>
              </a:rPr>
              <a:t>麻醉師</a:t>
            </a:r>
            <a:endParaRPr lang="zh-TW" altLang="en-US" sz="2000" b="1" dirty="0">
              <a:solidFill>
                <a:schemeClr val="accent2">
                  <a:lumMod val="75000"/>
                </a:schemeClr>
              </a:solidFill>
            </a:endParaRPr>
          </a:p>
        </p:txBody>
      </p:sp>
      <p:sp>
        <p:nvSpPr>
          <p:cNvPr id="15" name="文字方塊 14"/>
          <p:cNvSpPr txBox="1"/>
          <p:nvPr/>
        </p:nvSpPr>
        <p:spPr>
          <a:xfrm>
            <a:off x="4139952" y="260648"/>
            <a:ext cx="1440160" cy="400110"/>
          </a:xfrm>
          <a:prstGeom prst="rect">
            <a:avLst/>
          </a:prstGeom>
          <a:noFill/>
        </p:spPr>
        <p:txBody>
          <a:bodyPr wrap="square" rtlCol="0">
            <a:spAutoFit/>
          </a:bodyPr>
          <a:lstStyle/>
          <a:p>
            <a:r>
              <a:rPr lang="zh-TW" altLang="en-US" sz="2000" b="1" dirty="0" smtClean="0">
                <a:solidFill>
                  <a:schemeClr val="accent3">
                    <a:lumMod val="75000"/>
                  </a:schemeClr>
                </a:solidFill>
              </a:rPr>
              <a:t>牧師</a:t>
            </a:r>
            <a:endParaRPr lang="zh-TW" altLang="en-US" sz="2000" b="1" dirty="0">
              <a:solidFill>
                <a:schemeClr val="accent3">
                  <a:lumMod val="75000"/>
                </a:schemeClr>
              </a:solidFill>
            </a:endParaRPr>
          </a:p>
        </p:txBody>
      </p:sp>
      <p:sp>
        <p:nvSpPr>
          <p:cNvPr id="16" name="文字方塊 15"/>
          <p:cNvSpPr txBox="1"/>
          <p:nvPr/>
        </p:nvSpPr>
        <p:spPr>
          <a:xfrm>
            <a:off x="5724128" y="476672"/>
            <a:ext cx="1440160" cy="400110"/>
          </a:xfrm>
          <a:prstGeom prst="rect">
            <a:avLst/>
          </a:prstGeom>
          <a:noFill/>
        </p:spPr>
        <p:txBody>
          <a:bodyPr wrap="square" rtlCol="0">
            <a:spAutoFit/>
          </a:bodyPr>
          <a:lstStyle/>
          <a:p>
            <a:r>
              <a:rPr lang="zh-TW" altLang="en-US" sz="2000" b="1" dirty="0" smtClean="0"/>
              <a:t>會計師</a:t>
            </a:r>
            <a:endParaRPr lang="zh-TW" altLang="en-US" sz="2000" b="1" dirty="0"/>
          </a:p>
        </p:txBody>
      </p:sp>
      <p:sp>
        <p:nvSpPr>
          <p:cNvPr id="17" name="文字方塊 16"/>
          <p:cNvSpPr txBox="1"/>
          <p:nvPr/>
        </p:nvSpPr>
        <p:spPr>
          <a:xfrm>
            <a:off x="539552" y="1412776"/>
            <a:ext cx="1656184" cy="400110"/>
          </a:xfrm>
          <a:prstGeom prst="rect">
            <a:avLst/>
          </a:prstGeom>
          <a:noFill/>
        </p:spPr>
        <p:txBody>
          <a:bodyPr wrap="square" rtlCol="0">
            <a:spAutoFit/>
          </a:bodyPr>
          <a:lstStyle/>
          <a:p>
            <a:r>
              <a:rPr lang="zh-TW" altLang="en-US" sz="2000" b="1" dirty="0" smtClean="0">
                <a:solidFill>
                  <a:srgbClr val="7030A0"/>
                </a:solidFill>
              </a:rPr>
              <a:t>言語治療師</a:t>
            </a:r>
            <a:endParaRPr lang="zh-TW" altLang="en-US" sz="2000" b="1" dirty="0">
              <a:solidFill>
                <a:srgbClr val="7030A0"/>
              </a:solidFill>
            </a:endParaRPr>
          </a:p>
        </p:txBody>
      </p:sp>
      <p:sp>
        <p:nvSpPr>
          <p:cNvPr id="18" name="文字方塊 17"/>
          <p:cNvSpPr txBox="1"/>
          <p:nvPr/>
        </p:nvSpPr>
        <p:spPr>
          <a:xfrm>
            <a:off x="7092280" y="548680"/>
            <a:ext cx="1728192" cy="400110"/>
          </a:xfrm>
          <a:prstGeom prst="rect">
            <a:avLst/>
          </a:prstGeom>
          <a:noFill/>
        </p:spPr>
        <p:txBody>
          <a:bodyPr wrap="square" rtlCol="0">
            <a:spAutoFit/>
          </a:bodyPr>
          <a:lstStyle/>
          <a:p>
            <a:r>
              <a:rPr lang="zh-TW" altLang="en-US" sz="2000" b="1" dirty="0" smtClean="0">
                <a:solidFill>
                  <a:srgbClr val="7030A0"/>
                </a:solidFill>
              </a:rPr>
              <a:t>資訊科技人員</a:t>
            </a:r>
            <a:endParaRPr lang="zh-TW" altLang="en-US" sz="2000" b="1" dirty="0">
              <a:solidFill>
                <a:srgbClr val="7030A0"/>
              </a:solidFill>
            </a:endParaRPr>
          </a:p>
        </p:txBody>
      </p:sp>
      <p:sp>
        <p:nvSpPr>
          <p:cNvPr id="19" name="文字方塊 18"/>
          <p:cNvSpPr txBox="1"/>
          <p:nvPr/>
        </p:nvSpPr>
        <p:spPr>
          <a:xfrm>
            <a:off x="6228184" y="1268760"/>
            <a:ext cx="1728192" cy="400110"/>
          </a:xfrm>
          <a:prstGeom prst="rect">
            <a:avLst/>
          </a:prstGeom>
          <a:noFill/>
        </p:spPr>
        <p:txBody>
          <a:bodyPr wrap="square" rtlCol="0">
            <a:spAutoFit/>
          </a:bodyPr>
          <a:lstStyle/>
          <a:p>
            <a:r>
              <a:rPr lang="zh-TW" altLang="en-US" sz="2000" b="1" dirty="0" smtClean="0">
                <a:solidFill>
                  <a:srgbClr val="C00000"/>
                </a:solidFill>
              </a:rPr>
              <a:t>人事部職員</a:t>
            </a:r>
            <a:endParaRPr lang="zh-TW" altLang="en-US" sz="2000" b="1" dirty="0">
              <a:solidFill>
                <a:srgbClr val="C00000"/>
              </a:solidFill>
            </a:endParaRPr>
          </a:p>
        </p:txBody>
      </p:sp>
      <p:sp>
        <p:nvSpPr>
          <p:cNvPr id="20" name="文字方塊 19"/>
          <p:cNvSpPr txBox="1"/>
          <p:nvPr/>
        </p:nvSpPr>
        <p:spPr>
          <a:xfrm>
            <a:off x="3059832" y="836712"/>
            <a:ext cx="2016224" cy="400110"/>
          </a:xfrm>
          <a:prstGeom prst="rect">
            <a:avLst/>
          </a:prstGeom>
          <a:noFill/>
        </p:spPr>
        <p:txBody>
          <a:bodyPr wrap="square" rtlCol="0">
            <a:spAutoFit/>
          </a:bodyPr>
          <a:lstStyle/>
          <a:p>
            <a:r>
              <a:rPr lang="zh-TW" altLang="en-US" sz="2000" b="1" dirty="0" smtClean="0">
                <a:solidFill>
                  <a:srgbClr val="FF0000"/>
                </a:solidFill>
              </a:rPr>
              <a:t>物業管理部職員</a:t>
            </a:r>
            <a:endParaRPr lang="zh-TW" altLang="en-US" sz="2000" b="1" dirty="0">
              <a:solidFill>
                <a:srgbClr val="FF0000"/>
              </a:solidFill>
            </a:endParaRPr>
          </a:p>
        </p:txBody>
      </p:sp>
      <p:sp>
        <p:nvSpPr>
          <p:cNvPr id="21" name="文字方塊 20"/>
          <p:cNvSpPr txBox="1"/>
          <p:nvPr/>
        </p:nvSpPr>
        <p:spPr>
          <a:xfrm>
            <a:off x="827584" y="2276872"/>
            <a:ext cx="2016224" cy="400110"/>
          </a:xfrm>
          <a:prstGeom prst="rect">
            <a:avLst/>
          </a:prstGeom>
          <a:noFill/>
        </p:spPr>
        <p:txBody>
          <a:bodyPr wrap="square" rtlCol="0">
            <a:spAutoFit/>
          </a:bodyPr>
          <a:lstStyle/>
          <a:p>
            <a:r>
              <a:rPr lang="zh-TW" altLang="en-US" sz="2000" b="1" dirty="0" smtClean="0">
                <a:solidFill>
                  <a:srgbClr val="0070C0"/>
                </a:solidFill>
              </a:rPr>
              <a:t>清潔工人</a:t>
            </a:r>
            <a:endParaRPr lang="zh-TW" altLang="en-US" sz="2000" b="1" dirty="0">
              <a:solidFill>
                <a:srgbClr val="0070C0"/>
              </a:solidFill>
            </a:endParaRPr>
          </a:p>
        </p:txBody>
      </p:sp>
      <p:sp>
        <p:nvSpPr>
          <p:cNvPr id="22" name="文字方塊 21"/>
          <p:cNvSpPr txBox="1"/>
          <p:nvPr/>
        </p:nvSpPr>
        <p:spPr>
          <a:xfrm>
            <a:off x="3635896" y="5013176"/>
            <a:ext cx="864096" cy="400110"/>
          </a:xfrm>
          <a:prstGeom prst="rect">
            <a:avLst/>
          </a:prstGeom>
          <a:noFill/>
        </p:spPr>
        <p:txBody>
          <a:bodyPr wrap="square" rtlCol="0">
            <a:spAutoFit/>
          </a:bodyPr>
          <a:lstStyle/>
          <a:p>
            <a:r>
              <a:rPr lang="zh-TW" altLang="en-US" sz="2000" b="1" dirty="0" smtClean="0">
                <a:solidFill>
                  <a:schemeClr val="bg2">
                    <a:lumMod val="25000"/>
                  </a:schemeClr>
                </a:solidFill>
              </a:rPr>
              <a:t>廚師</a:t>
            </a:r>
            <a:endParaRPr lang="zh-TW" altLang="en-US" sz="2000" b="1" dirty="0">
              <a:solidFill>
                <a:schemeClr val="bg2">
                  <a:lumMod val="25000"/>
                </a:schemeClr>
              </a:solidFill>
            </a:endParaRPr>
          </a:p>
        </p:txBody>
      </p:sp>
      <p:pic>
        <p:nvPicPr>
          <p:cNvPr id="24578" name="Picture 2" descr="https://www.everplans.com/sites/default/files/styles/article_header_image/public/cartoon-doctors-medical-team-750_0.jpg?itok=yGCL4QQW"/>
          <p:cNvPicPr>
            <a:picLocks noChangeAspect="1" noChangeArrowheads="1"/>
          </p:cNvPicPr>
          <p:nvPr/>
        </p:nvPicPr>
        <p:blipFill>
          <a:blip r:embed="rId2" cstate="print"/>
          <a:srcRect/>
          <a:stretch>
            <a:fillRect/>
          </a:stretch>
        </p:blipFill>
        <p:spPr bwMode="auto">
          <a:xfrm>
            <a:off x="2483768" y="1484784"/>
            <a:ext cx="3240360" cy="2657872"/>
          </a:xfrm>
          <a:prstGeom prst="rect">
            <a:avLst/>
          </a:prstGeom>
          <a:noFill/>
        </p:spPr>
      </p:pic>
      <p:sp>
        <p:nvSpPr>
          <p:cNvPr id="24" name="文字方塊 23"/>
          <p:cNvSpPr txBox="1"/>
          <p:nvPr/>
        </p:nvSpPr>
        <p:spPr>
          <a:xfrm>
            <a:off x="2843808" y="332656"/>
            <a:ext cx="1008112" cy="400110"/>
          </a:xfrm>
          <a:prstGeom prst="rect">
            <a:avLst/>
          </a:prstGeom>
          <a:noFill/>
        </p:spPr>
        <p:txBody>
          <a:bodyPr wrap="square" rtlCol="0">
            <a:spAutoFit/>
          </a:bodyPr>
          <a:lstStyle/>
          <a:p>
            <a:r>
              <a:rPr lang="zh-TW" altLang="en-US" sz="2000" b="1" dirty="0" smtClean="0">
                <a:solidFill>
                  <a:schemeClr val="accent1"/>
                </a:solidFill>
              </a:rPr>
              <a:t>保安員</a:t>
            </a:r>
            <a:endParaRPr lang="zh-TW" altLang="en-US" sz="2000" b="1" dirty="0">
              <a:solidFill>
                <a:schemeClr val="accent1"/>
              </a:solidFill>
            </a:endParaRPr>
          </a:p>
        </p:txBody>
      </p:sp>
      <p:pic>
        <p:nvPicPr>
          <p:cNvPr id="25" name="Picture 2" descr="http://friendoprod.blob.core.windows.net/missionpics/images/4693/member/04d7608d-77a1-4fbb-8774-aafc9af8ba8b.JPG"/>
          <p:cNvPicPr>
            <a:picLocks noChangeAspect="1" noChangeArrowheads="1"/>
          </p:cNvPicPr>
          <p:nvPr/>
        </p:nvPicPr>
        <p:blipFill>
          <a:blip r:embed="rId3" cstate="print"/>
          <a:srcRect l="3846" r="11538"/>
          <a:stretch>
            <a:fillRect/>
          </a:stretch>
        </p:blipFill>
        <p:spPr bwMode="auto">
          <a:xfrm>
            <a:off x="5076056" y="5517232"/>
            <a:ext cx="1368152" cy="1340768"/>
          </a:xfrm>
          <a:prstGeom prst="rect">
            <a:avLst/>
          </a:prstGeom>
          <a:noFill/>
        </p:spPr>
      </p:pic>
      <p:sp>
        <p:nvSpPr>
          <p:cNvPr id="26" name="雲朵形圖說文字 25"/>
          <p:cNvSpPr/>
          <p:nvPr/>
        </p:nvSpPr>
        <p:spPr>
          <a:xfrm>
            <a:off x="5724128" y="3284984"/>
            <a:ext cx="3312368"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這個例子只想教大家如對某個行業有興趣，可先了解行內的不同工種，就可以有更多的選擇呢。</a:t>
            </a:r>
            <a:endParaRPr lang="zh-TW" altLang="en-US" sz="1600" b="1" dirty="0">
              <a:solidFill>
                <a:schemeClr val="tx1"/>
              </a:solidFill>
            </a:endParaRPr>
          </a:p>
        </p:txBody>
      </p:sp>
      <p:pic>
        <p:nvPicPr>
          <p:cNvPr id="27" name="Picture 8" descr="http://cliparts.co/cliparts/6Tr/Rrq/6TrRrqkTK.jpg"/>
          <p:cNvPicPr>
            <a:picLocks noChangeAspect="1" noChangeArrowheads="1"/>
          </p:cNvPicPr>
          <p:nvPr/>
        </p:nvPicPr>
        <p:blipFill>
          <a:blip r:embed="rId4" cstate="print"/>
          <a:srcRect t="55995"/>
          <a:stretch>
            <a:fillRect/>
          </a:stretch>
        </p:blipFill>
        <p:spPr bwMode="auto">
          <a:xfrm>
            <a:off x="179512" y="6021288"/>
            <a:ext cx="1944216" cy="452711"/>
          </a:xfrm>
          <a:prstGeom prst="rect">
            <a:avLst/>
          </a:prstGeom>
          <a:noFill/>
        </p:spPr>
      </p:pic>
      <p:sp>
        <p:nvSpPr>
          <p:cNvPr id="29" name="雲朵形圖說文字 28"/>
          <p:cNvSpPr/>
          <p:nvPr/>
        </p:nvSpPr>
        <p:spPr>
          <a:xfrm>
            <a:off x="395536" y="4293096"/>
            <a:ext cx="2592288" cy="151216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rPr>
              <a:t>我仲以為醫院只得醫生和護士。</a:t>
            </a:r>
            <a:endParaRPr lang="zh-TW" altLang="en-US" sz="1600" b="1"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1046</TotalTime>
  <Words>512</Words>
  <Application>Microsoft Office PowerPoint</Application>
  <PresentationFormat>On-screen Show (4:3)</PresentationFormat>
  <Paragraphs>87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新細明體</vt:lpstr>
      <vt:lpstr>Calibri</vt:lpstr>
      <vt:lpstr>Century Schoolbook</vt:lpstr>
      <vt:lpstr>Times New Roman</vt:lpstr>
      <vt:lpstr>Wingdings</vt:lpstr>
      <vt:lpstr>Wingdings 2</vt:lpstr>
      <vt:lpstr>壁窗</vt:lpstr>
      <vt:lpstr>職業聯想與夢想</vt:lpstr>
      <vt:lpstr>行業數一數</vt:lpstr>
      <vt:lpstr>行業之最</vt:lpstr>
      <vt:lpstr>行業與職業</vt:lpstr>
      <vt:lpstr>智能電話的工作聯想</vt:lpstr>
      <vt:lpstr>PowerPoint Presentation</vt:lpstr>
      <vt:lpstr>PowerPoint Presentation</vt:lpstr>
      <vt:lpstr>一間醫院的工作</vt:lpstr>
      <vt:lpstr>PowerPoint Presentation</vt:lpstr>
      <vt:lpstr>甚麼人做甚麼工作</vt:lpstr>
      <vt:lpstr>PowerPoint Presentation</vt:lpstr>
      <vt:lpstr>發現自己 ． 尋找夢想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職業聯想與夢想</dc:title>
  <dc:creator>chungmanshing</dc:creator>
  <cp:lastModifiedBy>CHOI, Yuet-ki</cp:lastModifiedBy>
  <cp:revision>93</cp:revision>
  <dcterms:created xsi:type="dcterms:W3CDTF">2016-07-05T07:31:17Z</dcterms:created>
  <dcterms:modified xsi:type="dcterms:W3CDTF">2023-07-21T04:52:02Z</dcterms:modified>
</cp:coreProperties>
</file>