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3" r:id="rId6"/>
    <p:sldId id="261" r:id="rId7"/>
    <p:sldId id="260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IE, Yue-luen" initials="LY" lastIdx="11" clrIdx="0">
    <p:extLst>
      <p:ext uri="{19B8F6BF-5375-455C-9EA6-DF929625EA0E}">
        <p15:presenceInfo xmlns:p15="http://schemas.microsoft.com/office/powerpoint/2012/main" userId="S-1-5-21-2637006528-1015924553-1750768987-816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7C3727-96C3-4725-B8B9-09D94626DB25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90CD46-E33C-4CC9-983C-D957CF2851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91880" y="3140968"/>
            <a:ext cx="3456384" cy="58145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accent3"/>
                </a:solidFill>
              </a:rPr>
              <a:t>專上課程</a:t>
            </a:r>
            <a:r>
              <a:rPr lang="zh-TW" altLang="en-US" dirty="0">
                <a:solidFill>
                  <a:schemeClr val="accent3"/>
                </a:solidFill>
              </a:rPr>
              <a:t>選擇考量表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選擇課程步驟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zh-TW" altLang="en-US" sz="2600" b="1" dirty="0" smtClean="0"/>
              <a:t> 自我了解</a:t>
            </a:r>
            <a:endParaRPr lang="en-US" altLang="zh-TW" sz="26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r>
              <a:rPr lang="zh-TW" altLang="en-US" sz="2600" b="1" dirty="0" smtClean="0"/>
              <a:t>可能有興趣的課程類別</a:t>
            </a:r>
            <a:endParaRPr lang="en-US" altLang="zh-TW" sz="26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r>
              <a:rPr lang="zh-TW" altLang="en-US" sz="2600" b="1" dirty="0" smtClean="0"/>
              <a:t>預計公開試成績</a:t>
            </a:r>
            <a:endParaRPr lang="en-US" altLang="zh-TW" sz="26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r>
              <a:rPr lang="zh-TW" altLang="en-US" sz="2900" b="1" dirty="0" smtClean="0"/>
              <a:t>單一課程</a:t>
            </a:r>
            <a:endParaRPr lang="en-US" altLang="zh-TW" sz="29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r>
              <a:rPr lang="zh-TW" altLang="en-US" sz="2900" b="1" dirty="0" smtClean="0"/>
              <a:t>比較不同院校</a:t>
            </a:r>
            <a:endParaRPr lang="en-US" altLang="zh-TW" sz="29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endParaRPr lang="en-US" altLang="zh-TW" sz="1400" b="1" dirty="0" smtClean="0"/>
          </a:p>
          <a:p>
            <a:pPr algn="ctr">
              <a:buNone/>
            </a:pPr>
            <a:r>
              <a:rPr lang="zh-TW" altLang="en-US" sz="3200" b="1" dirty="0" smtClean="0"/>
              <a:t>作出選擇</a:t>
            </a:r>
            <a:endParaRPr lang="en-US" altLang="zh-TW" sz="3200" b="1" dirty="0" smtClean="0"/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endParaRPr lang="en-US" altLang="zh-TW" sz="14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5" name="向下箭號 4"/>
          <p:cNvSpPr/>
          <p:nvPr/>
        </p:nvSpPr>
        <p:spPr>
          <a:xfrm>
            <a:off x="3923928" y="2852936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下箭號 5"/>
          <p:cNvSpPr/>
          <p:nvPr/>
        </p:nvSpPr>
        <p:spPr>
          <a:xfrm>
            <a:off x="3923928" y="371703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下箭號 6"/>
          <p:cNvSpPr/>
          <p:nvPr/>
        </p:nvSpPr>
        <p:spPr>
          <a:xfrm>
            <a:off x="3995936" y="4653136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3995936" y="558924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下箭號 8"/>
          <p:cNvSpPr/>
          <p:nvPr/>
        </p:nvSpPr>
        <p:spPr>
          <a:xfrm>
            <a:off x="3923928" y="1988840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2534" name="Picture 6" descr="http://firstsiteguide.com/choose-domain/tip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013176"/>
            <a:ext cx="2124075" cy="1466851"/>
          </a:xfrm>
          <a:prstGeom prst="rect">
            <a:avLst/>
          </a:prstGeom>
          <a:noFill/>
        </p:spPr>
      </p:pic>
      <p:sp>
        <p:nvSpPr>
          <p:cNvPr id="13" name="橢圓 12"/>
          <p:cNvSpPr/>
          <p:nvPr/>
        </p:nvSpPr>
        <p:spPr>
          <a:xfrm>
            <a:off x="899592" y="2852936"/>
            <a:ext cx="1800200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043608" y="328498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參考別人意見</a:t>
            </a:r>
            <a:endParaRPr lang="en-US" altLang="zh-TW" b="1" dirty="0" smtClean="0"/>
          </a:p>
          <a:p>
            <a:r>
              <a:rPr lang="en-US" altLang="zh-TW" b="1" dirty="0" smtClean="0"/>
              <a:t>        +</a:t>
            </a:r>
          </a:p>
          <a:p>
            <a:r>
              <a:rPr lang="zh-TW" altLang="en-US" b="1" dirty="0" smtClean="0"/>
              <a:t>考慮外圍環境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873752"/>
          </a:xfrm>
          <a:ln>
            <a:solidFill>
              <a:schemeClr val="accent3"/>
            </a:solidFill>
          </a:ln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zh-TW" altLang="en-US" sz="5500" b="1" dirty="0" smtClean="0"/>
              <a:t>              為人外向 </a:t>
            </a:r>
            <a:r>
              <a:rPr lang="en-US" altLang="zh-TW" sz="5500" b="1" dirty="0" smtClean="0"/>
              <a:t>+</a:t>
            </a:r>
            <a:r>
              <a:rPr lang="zh-TW" altLang="en-US" sz="5500" b="1" dirty="0" smtClean="0"/>
              <a:t> 喜歡幫人</a:t>
            </a:r>
            <a:r>
              <a:rPr lang="en-US" altLang="zh-TW" sz="5500" b="1" dirty="0" smtClean="0"/>
              <a:t>+</a:t>
            </a:r>
            <a:r>
              <a:rPr lang="zh-TW" altLang="en-US" sz="5500" b="1" dirty="0" smtClean="0"/>
              <a:t> 期望收入穩定的工作</a:t>
            </a: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r>
              <a:rPr lang="zh-TW" altLang="en-US" sz="5500" b="1" dirty="0" smtClean="0"/>
              <a:t>            教育課程</a:t>
            </a: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r>
              <a:rPr lang="zh-TW" altLang="en-US" sz="5500" b="1" dirty="0" smtClean="0"/>
              <a:t>             </a:t>
            </a:r>
            <a:r>
              <a:rPr lang="en-US" altLang="zh-TW" sz="5500" b="1" dirty="0" smtClean="0"/>
              <a:t>32222</a:t>
            </a:r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r>
              <a:rPr lang="zh-TW" altLang="en-US" sz="5500" b="1" dirty="0" smtClean="0"/>
              <a:t>             幼兒教育課程</a:t>
            </a: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r>
              <a:rPr lang="zh-TW" altLang="en-US" sz="5500" b="1" dirty="0" smtClean="0"/>
              <a:t>              </a:t>
            </a:r>
            <a:r>
              <a:rPr lang="en-US" altLang="zh-TW" sz="5500" b="1" dirty="0" smtClean="0"/>
              <a:t>A</a:t>
            </a:r>
            <a:r>
              <a:rPr lang="zh-TW" altLang="en-US" sz="5500" b="1" dirty="0" smtClean="0"/>
              <a:t>院校高級文憑課程  </a:t>
            </a:r>
            <a:r>
              <a:rPr lang="en-US" altLang="zh-TW" sz="5500" b="1" dirty="0" smtClean="0"/>
              <a:t>/</a:t>
            </a:r>
            <a:r>
              <a:rPr lang="zh-TW" altLang="en-US" sz="5500" b="1" dirty="0" smtClean="0"/>
              <a:t> </a:t>
            </a:r>
            <a:r>
              <a:rPr lang="en-US" altLang="zh-TW" sz="5500" b="1" dirty="0" smtClean="0"/>
              <a:t>B</a:t>
            </a:r>
            <a:r>
              <a:rPr lang="zh-TW" altLang="en-US" sz="5500" b="1" dirty="0" smtClean="0"/>
              <a:t>院校高級文憑課程</a:t>
            </a: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endParaRPr lang="en-US" altLang="zh-TW" sz="5500" b="1" dirty="0" smtClean="0"/>
          </a:p>
          <a:p>
            <a:pPr algn="ctr">
              <a:buNone/>
            </a:pPr>
            <a:r>
              <a:rPr lang="zh-TW" altLang="en-US" sz="5500" b="1" dirty="0" smtClean="0"/>
              <a:t>              最終選擇 </a:t>
            </a:r>
            <a:r>
              <a:rPr lang="en-US" altLang="zh-TW" sz="5500" b="1" dirty="0" smtClean="0"/>
              <a:t>:</a:t>
            </a:r>
            <a:r>
              <a:rPr lang="zh-TW" altLang="en-US" sz="5500" b="1" dirty="0" smtClean="0"/>
              <a:t> </a:t>
            </a:r>
            <a:r>
              <a:rPr lang="en-US" altLang="zh-TW" sz="5500" b="1" dirty="0" smtClean="0"/>
              <a:t>B</a:t>
            </a:r>
            <a:r>
              <a:rPr lang="zh-TW" altLang="en-US" sz="5500" b="1" dirty="0" smtClean="0"/>
              <a:t>院校高級文憑課程</a:t>
            </a:r>
            <a:endParaRPr lang="en-US" altLang="zh-TW" sz="5500" b="1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11560" y="1124744"/>
            <a:ext cx="4104456" cy="4181104"/>
            <a:chOff x="611560" y="1916832"/>
            <a:chExt cx="4104456" cy="4181104"/>
          </a:xfrm>
        </p:grpSpPr>
        <p:sp>
          <p:nvSpPr>
            <p:cNvPr id="4" name="向下箭號 3"/>
            <p:cNvSpPr/>
            <p:nvPr/>
          </p:nvSpPr>
          <p:spPr>
            <a:xfrm>
              <a:off x="4283968" y="1916832"/>
              <a:ext cx="432048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向下箭號 4"/>
            <p:cNvSpPr/>
            <p:nvPr/>
          </p:nvSpPr>
          <p:spPr>
            <a:xfrm>
              <a:off x="4283968" y="2708920"/>
              <a:ext cx="432048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向下箭號 5"/>
            <p:cNvSpPr/>
            <p:nvPr/>
          </p:nvSpPr>
          <p:spPr>
            <a:xfrm>
              <a:off x="4283968" y="3717032"/>
              <a:ext cx="432048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向下箭號 6"/>
            <p:cNvSpPr/>
            <p:nvPr/>
          </p:nvSpPr>
          <p:spPr>
            <a:xfrm>
              <a:off x="4283968" y="4725144"/>
              <a:ext cx="432048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向下箭號 7"/>
            <p:cNvSpPr/>
            <p:nvPr/>
          </p:nvSpPr>
          <p:spPr>
            <a:xfrm>
              <a:off x="4283968" y="5589240"/>
              <a:ext cx="432048" cy="4320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3558" name="Picture 6" descr="http://www.wgiggle.com/userfiles/c-09-11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560" y="2708920"/>
              <a:ext cx="2160240" cy="338901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accent3"/>
                </a:solidFill>
              </a:rPr>
              <a:t>課程</a:t>
            </a:r>
            <a:r>
              <a:rPr lang="zh-TW" altLang="en-US" b="1" dirty="0" smtClean="0">
                <a:solidFill>
                  <a:schemeClr val="accent3"/>
                </a:solidFill>
              </a:rPr>
              <a:t>數目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zh-TW" sz="2000" b="1" dirty="0" smtClean="0"/>
          </a:p>
          <a:p>
            <a:pPr>
              <a:buNone/>
            </a:pPr>
            <a:r>
              <a:rPr lang="zh-TW" altLang="en-US" sz="2000" b="1" dirty="0" smtClean="0"/>
              <a:t>本地</a:t>
            </a:r>
            <a:r>
              <a:rPr lang="zh-TW" altLang="en-US" sz="2000" b="1" dirty="0"/>
              <a:t>經評審自資專上課程 </a:t>
            </a:r>
            <a:r>
              <a:rPr lang="en-US" altLang="zh-TW" sz="2000" b="1" dirty="0"/>
              <a:t>(</a:t>
            </a:r>
            <a:r>
              <a:rPr lang="en-US" altLang="zh-TW" sz="2000" b="1" dirty="0" smtClean="0"/>
              <a:t>2023)</a:t>
            </a:r>
          </a:p>
          <a:p>
            <a:pPr>
              <a:buNone/>
            </a:pPr>
            <a:r>
              <a:rPr lang="zh-TW" altLang="en-US" sz="2000" b="1" dirty="0" smtClean="0"/>
              <a:t>學士 </a:t>
            </a:r>
            <a:r>
              <a:rPr lang="en-US" altLang="zh-TW" sz="2000" b="1" dirty="0" smtClean="0"/>
              <a:t>:</a:t>
            </a:r>
            <a:r>
              <a:rPr lang="zh-TW" altLang="en-US" sz="2000" b="1" dirty="0" smtClean="0"/>
              <a:t> </a:t>
            </a:r>
            <a:r>
              <a:rPr lang="en-US" altLang="zh-TW" sz="2000" b="1" dirty="0" smtClean="0"/>
              <a:t>7,400</a:t>
            </a:r>
          </a:p>
          <a:p>
            <a:pPr>
              <a:buNone/>
            </a:pPr>
            <a:r>
              <a:rPr lang="zh-TW" altLang="en-US" sz="2000" b="1" dirty="0" smtClean="0"/>
              <a:t>副學位 </a:t>
            </a:r>
            <a:r>
              <a:rPr lang="en-US" altLang="zh-TW" sz="2000" b="1" dirty="0" smtClean="0"/>
              <a:t>:</a:t>
            </a:r>
            <a:r>
              <a:rPr lang="zh-TW" altLang="en-US" sz="2000" b="1" dirty="0" smtClean="0"/>
              <a:t> </a:t>
            </a:r>
            <a:r>
              <a:rPr lang="en-US" altLang="zh-TW" sz="2000" b="1" dirty="0" smtClean="0"/>
              <a:t>15,100</a:t>
            </a:r>
          </a:p>
          <a:p>
            <a:pPr>
              <a:buNone/>
            </a:pPr>
            <a:endParaRPr lang="en-US" altLang="zh-TW" sz="2000" b="1" dirty="0" smtClean="0"/>
          </a:p>
          <a:p>
            <a:pPr>
              <a:buNone/>
            </a:pPr>
            <a:r>
              <a:rPr lang="zh-TW" altLang="en-US" sz="2000" b="1" dirty="0" smtClean="0"/>
              <a:t>        </a:t>
            </a:r>
            <a:r>
              <a:rPr lang="en-US" altLang="zh-TW" sz="4000" b="1" dirty="0" smtClean="0"/>
              <a:t>+</a:t>
            </a:r>
            <a:endParaRPr lang="en-US" altLang="zh-TW" sz="2000" b="1" dirty="0" smtClean="0"/>
          </a:p>
          <a:p>
            <a:pPr>
              <a:buNone/>
            </a:pPr>
            <a:r>
              <a:rPr lang="zh-TW" altLang="en-US" sz="2000" b="1" dirty="0" smtClean="0"/>
              <a:t>本地</a:t>
            </a:r>
            <a:r>
              <a:rPr lang="zh-TW" altLang="en-US" sz="2000" b="1" dirty="0"/>
              <a:t>資助課程（</a:t>
            </a:r>
            <a:r>
              <a:rPr lang="en-US" altLang="zh-TW" sz="2000" b="1" smtClean="0"/>
              <a:t>2023)</a:t>
            </a:r>
            <a:r>
              <a:rPr lang="zh-TW" altLang="en-US" sz="2000" b="1" dirty="0" smtClean="0">
                <a:solidFill>
                  <a:schemeClr val="accent3"/>
                </a:solidFill>
              </a:rPr>
              <a:t>     </a:t>
            </a:r>
            <a:endParaRPr lang="en-US" altLang="zh-TW" sz="2000" b="1" dirty="0" smtClean="0"/>
          </a:p>
          <a:p>
            <a:pPr>
              <a:buNone/>
            </a:pPr>
            <a:r>
              <a:rPr lang="zh-TW" altLang="en-US" sz="2000" b="1" dirty="0"/>
              <a:t>學士 （經聯招申請）</a:t>
            </a:r>
            <a:r>
              <a:rPr lang="en-US" altLang="zh-TW" sz="2000" b="1" dirty="0"/>
              <a:t>: </a:t>
            </a:r>
            <a:r>
              <a:rPr lang="en-US" altLang="zh-TW" sz="2000" b="1" dirty="0" smtClean="0"/>
              <a:t>15,200</a:t>
            </a:r>
          </a:p>
          <a:p>
            <a:pPr>
              <a:buNone/>
            </a:pPr>
            <a:r>
              <a:rPr lang="zh-TW" altLang="en-US" sz="2000" b="1" dirty="0" smtClean="0"/>
              <a:t>副</a:t>
            </a:r>
            <a:r>
              <a:rPr lang="zh-TW" altLang="en-US" sz="2000" b="1" dirty="0"/>
              <a:t>學位</a:t>
            </a:r>
            <a:r>
              <a:rPr lang="zh-TW" altLang="en-US" sz="2000" b="1" dirty="0" smtClean="0"/>
              <a:t>：</a:t>
            </a:r>
            <a:r>
              <a:rPr lang="en-US" altLang="zh-TW" sz="2000" b="1" dirty="0" smtClean="0"/>
              <a:t>7,800</a:t>
            </a:r>
          </a:p>
          <a:p>
            <a:pPr>
              <a:buNone/>
            </a:pPr>
            <a:r>
              <a:rPr lang="en-US" altLang="zh-TW" sz="2000" b="1" dirty="0" smtClean="0"/>
              <a:t>___________________________________</a:t>
            </a:r>
          </a:p>
          <a:p>
            <a:pPr>
              <a:buNone/>
            </a:pPr>
            <a:r>
              <a:rPr lang="zh-TW" altLang="en-US" sz="2000" b="1" dirty="0" smtClean="0"/>
              <a:t>總數 </a:t>
            </a:r>
            <a:r>
              <a:rPr lang="en-US" altLang="zh-TW" sz="2000" b="1" dirty="0" smtClean="0"/>
              <a:t>:</a:t>
            </a:r>
            <a:r>
              <a:rPr lang="zh-TW" altLang="en-US" sz="2000" b="1" dirty="0" smtClean="0"/>
              <a:t> </a:t>
            </a:r>
            <a:r>
              <a:rPr lang="en-US" altLang="zh-TW" sz="3000" b="1" dirty="0" smtClean="0">
                <a:solidFill>
                  <a:schemeClr val="accent3"/>
                </a:solidFill>
              </a:rPr>
              <a:t>45,500</a:t>
            </a:r>
          </a:p>
          <a:p>
            <a:pPr>
              <a:buNone/>
            </a:pPr>
            <a:endParaRPr lang="en-US" altLang="zh-TW" sz="3000" b="1" dirty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altLang="zh-TW" sz="3000" b="1" dirty="0" smtClean="0">
                <a:solidFill>
                  <a:schemeClr val="accent3"/>
                </a:solidFill>
              </a:rPr>
              <a:t>2023</a:t>
            </a:r>
            <a:r>
              <a:rPr lang="zh-TW" altLang="en-US" sz="3000" b="1" dirty="0" smtClean="0">
                <a:solidFill>
                  <a:schemeClr val="accent3"/>
                </a:solidFill>
              </a:rPr>
              <a:t>年</a:t>
            </a:r>
            <a:r>
              <a:rPr lang="zh-TW" altLang="en-US" sz="3000" b="1" dirty="0">
                <a:solidFill>
                  <a:schemeClr val="accent3"/>
                </a:solidFill>
              </a:rPr>
              <a:t>香港中學文憑考試畢業</a:t>
            </a:r>
            <a:r>
              <a:rPr lang="zh-TW" altLang="en-US" sz="3000" b="1" dirty="0" smtClean="0">
                <a:solidFill>
                  <a:schemeClr val="accent3"/>
                </a:solidFill>
              </a:rPr>
              <a:t>生日</a:t>
            </a:r>
            <a:r>
              <a:rPr lang="zh-TW" altLang="en-US" sz="3000" b="1" dirty="0">
                <a:solidFill>
                  <a:schemeClr val="accent3"/>
                </a:solidFill>
              </a:rPr>
              <a:t>校考生</a:t>
            </a:r>
            <a:r>
              <a:rPr lang="zh-TW" altLang="en-US" sz="3000" b="1" dirty="0" smtClean="0">
                <a:solidFill>
                  <a:schemeClr val="accent3"/>
                </a:solidFill>
              </a:rPr>
              <a:t>：</a:t>
            </a:r>
            <a:endParaRPr lang="en-US" altLang="zh-TW" sz="3000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zh-TW" altLang="en-US" sz="3000" b="1" dirty="0" smtClean="0">
                <a:solidFill>
                  <a:schemeClr val="accent3"/>
                </a:solidFill>
              </a:rPr>
              <a:t>約 </a:t>
            </a:r>
            <a:r>
              <a:rPr lang="en-US" altLang="zh-TW" sz="3000" b="1" dirty="0" smtClean="0">
                <a:solidFill>
                  <a:schemeClr val="accent3"/>
                </a:solidFill>
              </a:rPr>
              <a:t>42,900</a:t>
            </a:r>
            <a:endParaRPr lang="zh-TW" altLang="en-US" sz="3000" b="1" dirty="0">
              <a:solidFill>
                <a:schemeClr val="accent3"/>
              </a:solidFill>
            </a:endParaRPr>
          </a:p>
        </p:txBody>
      </p:sp>
      <p:pic>
        <p:nvPicPr>
          <p:cNvPr id="8194" name="Picture 2" descr="http://www.lotuseducation.se/sites/lotuseducation.se/files/choicesanimation_x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565475"/>
            <a:ext cx="3744416" cy="3135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自我了解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endParaRPr lang="en-US" altLang="zh-TW" sz="2000" b="1" dirty="0" smtClean="0"/>
          </a:p>
          <a:p>
            <a:r>
              <a:rPr lang="zh-TW" altLang="en-US" sz="2000" b="1" dirty="0" smtClean="0"/>
              <a:t>興趣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能力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性格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職業性向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生涯目標</a:t>
            </a:r>
            <a:endParaRPr lang="en-US" altLang="zh-TW" sz="2000" b="1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170" name="Picture 2" descr="https://realtruelove.files.wordpress.com/2012/03/mindfulness-meditation-002.jpg?w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43815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課程資料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 fontScale="92500" lnSpcReduction="10000"/>
          </a:bodyPr>
          <a:lstStyle/>
          <a:p>
            <a:endParaRPr lang="en-US" altLang="zh-TW" sz="2000" b="1" dirty="0" smtClean="0"/>
          </a:p>
          <a:p>
            <a:r>
              <a:rPr lang="zh-TW" altLang="en-US" sz="2000" b="1" dirty="0" smtClean="0"/>
              <a:t>課程內容        課程特色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學校聲譽        課程聲譽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收生人數        學費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修讀年期        教學模式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考試要求        工作實習機會</a:t>
            </a:r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</p:txBody>
      </p:sp>
      <p:pic>
        <p:nvPicPr>
          <p:cNvPr id="6146" name="Picture 2" descr="http://galined.com/wp-content/uploads/2013/01/courseSel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988840"/>
            <a:ext cx="3744416" cy="4343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入學要求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endParaRPr lang="en-US" altLang="zh-TW" sz="2000" b="1" dirty="0" smtClean="0"/>
          </a:p>
          <a:p>
            <a:r>
              <a:rPr lang="zh-TW" altLang="en-US" sz="2000" b="1" dirty="0" smtClean="0"/>
              <a:t>基本入學要求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指定或優先考慮選修科目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指定科目成績要求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各科成績比重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過去收生成績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面試安排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pPr>
              <a:buNone/>
            </a:pPr>
            <a:endParaRPr lang="en-US" altLang="zh-TW" sz="2000" b="1" dirty="0" smtClean="0"/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6150" name="Picture 6" descr="http://cdn.elegantthemes.com/blog/wp-content/uploads/2015/09/How-to-Interview-Thumbnail-shutterstock_2654603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780928"/>
            <a:ext cx="3888432" cy="2041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校園生活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endParaRPr lang="en-US" altLang="zh-TW" sz="2000" b="1" dirty="0" smtClean="0"/>
          </a:p>
          <a:p>
            <a:r>
              <a:rPr lang="zh-TW" altLang="en-US" sz="2000" b="1" dirty="0" smtClean="0"/>
              <a:t>學校地點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校園環境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校園設施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宿舍生活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課外活動種類</a:t>
            </a:r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支援學生服務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</p:txBody>
      </p:sp>
      <p:pic>
        <p:nvPicPr>
          <p:cNvPr id="4098" name="Picture 2" descr="http://web.ckvs.tyc.edu.tw/ezfiles/0/1000/img/36/6825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04864"/>
            <a:ext cx="3975217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學習資源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/>
            </a:solidFill>
          </a:ln>
        </p:spPr>
        <p:txBody>
          <a:bodyPr/>
          <a:lstStyle/>
          <a:p>
            <a:endParaRPr lang="en-US" altLang="zh-TW" sz="2000" b="1" dirty="0" smtClean="0"/>
          </a:p>
          <a:p>
            <a:r>
              <a:rPr lang="zh-TW" altLang="en-US" sz="2000" b="1" dirty="0" smtClean="0"/>
              <a:t>教職員數目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師資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教學設施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學習設施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圖書館藏書量</a:t>
            </a:r>
            <a:endParaRPr lang="en-US" altLang="zh-TW" sz="2000" b="1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3074" name="Picture 2" descr="http://web.lib.fju.edu.tw/chi/sites/default/files/img/lib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04864"/>
            <a:ext cx="5010546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出路 </a:t>
            </a:r>
            <a:r>
              <a:rPr lang="en-US" altLang="zh-TW" b="1" dirty="0" smtClean="0">
                <a:solidFill>
                  <a:schemeClr val="accent3"/>
                </a:solidFill>
              </a:rPr>
              <a:t>/ </a:t>
            </a:r>
            <a:r>
              <a:rPr lang="zh-TW" altLang="en-US" b="1" dirty="0" smtClean="0">
                <a:solidFill>
                  <a:schemeClr val="accent3"/>
                </a:solidFill>
              </a:rPr>
              <a:t>行業前景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zh-TW" altLang="en-US" sz="2000" b="1" dirty="0" smtClean="0"/>
              <a:t>課程認受性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專業認受性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銜接課程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畢業生從事的工作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endParaRPr lang="en-US" altLang="zh-TW" sz="2000" b="1" dirty="0" smtClean="0"/>
          </a:p>
          <a:p>
            <a:pPr>
              <a:buNone/>
            </a:pPr>
            <a:endParaRPr lang="en-US" altLang="zh-TW" sz="2000" b="1" dirty="0" smtClean="0"/>
          </a:p>
        </p:txBody>
      </p:sp>
      <p:pic>
        <p:nvPicPr>
          <p:cNvPr id="2050" name="Picture 2" descr="http://www.xmnn.cn/dzbk/xmwb/20100708/201007/W0201007086432517393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700808"/>
            <a:ext cx="28575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資訊來源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endParaRPr lang="en-US" altLang="zh-TW" sz="2000" b="1" dirty="0" smtClean="0"/>
          </a:p>
          <a:p>
            <a:r>
              <a:rPr lang="zh-TW" altLang="en-US" sz="2000" b="1" dirty="0" smtClean="0"/>
              <a:t>校友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互聯網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資訊日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學校老師</a:t>
            </a:r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親自視察校園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院校提供的體驗課</a:t>
            </a:r>
            <a:endParaRPr lang="en-US" altLang="zh-TW" sz="2000" b="1" dirty="0" smtClean="0"/>
          </a:p>
          <a:p>
            <a:endParaRPr lang="en-US" altLang="zh-TW" sz="2000" b="1" dirty="0" smtClean="0"/>
          </a:p>
        </p:txBody>
      </p:sp>
      <p:pic>
        <p:nvPicPr>
          <p:cNvPr id="1026" name="Picture 2" descr="http://www.itseducation.asia/pics/infor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916832"/>
            <a:ext cx="3240360" cy="4096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811</TotalTime>
  <Words>258</Words>
  <Application>Microsoft Office PowerPoint</Application>
  <PresentationFormat>On-screen Show (4:3)</PresentationFormat>
  <Paragraphs>164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新細明體</vt:lpstr>
      <vt:lpstr>Century Schoolbook</vt:lpstr>
      <vt:lpstr>Wingdings</vt:lpstr>
      <vt:lpstr>Wingdings 2</vt:lpstr>
      <vt:lpstr>壁窗</vt:lpstr>
      <vt:lpstr>專上課程選擇考量表</vt:lpstr>
      <vt:lpstr>課程數目</vt:lpstr>
      <vt:lpstr>自我了解</vt:lpstr>
      <vt:lpstr>課程資料</vt:lpstr>
      <vt:lpstr>入學要求</vt:lpstr>
      <vt:lpstr>校園生活</vt:lpstr>
      <vt:lpstr>學習資源</vt:lpstr>
      <vt:lpstr>出路 / 行業前景</vt:lpstr>
      <vt:lpstr>資訊來源</vt:lpstr>
      <vt:lpstr>選擇課程步驟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課程選擇</dc:title>
  <dc:creator>chungmanshing</dc:creator>
  <cp:lastModifiedBy>CHOI, Yuet-ki</cp:lastModifiedBy>
  <cp:revision>65</cp:revision>
  <dcterms:created xsi:type="dcterms:W3CDTF">2016-07-19T08:05:09Z</dcterms:created>
  <dcterms:modified xsi:type="dcterms:W3CDTF">2023-07-20T06:55:39Z</dcterms:modified>
</cp:coreProperties>
</file>