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81" r:id="rId3"/>
    <p:sldId id="264" r:id="rId4"/>
    <p:sldId id="274" r:id="rId5"/>
    <p:sldId id="266" r:id="rId6"/>
    <p:sldId id="265" r:id="rId7"/>
    <p:sldId id="275" r:id="rId8"/>
    <p:sldId id="269" r:id="rId9"/>
    <p:sldId id="270" r:id="rId10"/>
    <p:sldId id="276" r:id="rId11"/>
    <p:sldId id="277" r:id="rId12"/>
    <p:sldId id="272" r:id="rId13"/>
    <p:sldId id="278" r:id="rId14"/>
    <p:sldId id="279" r:id="rId15"/>
    <p:sldId id="273" r:id="rId16"/>
    <p:sldId id="280" r:id="rId17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E, Yue-luen" initials="LY" lastIdx="2" clrIdx="0">
    <p:extLst>
      <p:ext uri="{19B8F6BF-5375-455C-9EA6-DF929625EA0E}">
        <p15:presenceInfo xmlns:p15="http://schemas.microsoft.com/office/powerpoint/2012/main" userId="S-1-5-21-2637006528-1015924553-1750768987-81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CC7FE-8DFE-4B4B-8855-350EFA79AF08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40A82-E2AF-425F-B313-F2AB339970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D5FCC5-E8CF-422D-A49B-1CDD5024781C}" type="datetimeFigureOut">
              <a:rPr lang="zh-TW" altLang="en-US" smtClean="0"/>
              <a:pPr/>
              <a:t>2023/7/21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0D11B1-A9D1-44A4-9105-CBFBA4B011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hk/url?sa=i&amp;rct=j&amp;q=&amp;esrc=s&amp;source=images&amp;cd=&amp;cad=rja&amp;uact=8&amp;ved=0ahUKEwiFjrDbv_LNAhUHKpQKHaxeCvEQjRwIBw&amp;url=http://fmobserver.com/the-fm-observer-asks-what-time-is-it/&amp;psig=AFQjCNFUYZ_lvw5s3civRt2IL458GgV4oQ&amp;ust=146856989133754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.hk/url?sa=i&amp;rct=j&amp;q=&amp;esrc=s&amp;source=images&amp;cd=&amp;cad=rja&amp;uact=8&amp;ved=0ahUKEwj5ivelxvLNAhUEGJQKHUyzDaYQjRwIBw&amp;url=http://www.clipartpanda.com/categories/time-clip-art-free&amp;psig=AFQjCNHFWc2pr4e5IOL_Jn40yfyjru9mXA&amp;ust=14685717070311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hk/url?sa=i&amp;rct=j&amp;q=&amp;esrc=s&amp;source=images&amp;cd=&amp;cad=rja&amp;uact=8&amp;ved=0ahUKEwjO-_zxwfLNAhWEtpQKHU04CK0QjRwIBw&amp;url=http://big5.china.com.cn/gate/big5/edu.china.com.cn/2013-12/24/content_30981905.htm&amp;psig=AFQjCNErTbkQ84zdoUMkmlAv8_-1Y0J-Jw&amp;ust=146857052425045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3848" y="2780928"/>
            <a:ext cx="3942184" cy="115751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</a:rPr>
              <a:t>時間管理與生涯規劃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時間的小偷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不重要又不緊急的事</a:t>
            </a:r>
            <a:endParaRPr lang="zh-TW" altLang="en-US" b="1" dirty="0"/>
          </a:p>
        </p:txBody>
      </p:sp>
      <p:pic>
        <p:nvPicPr>
          <p:cNvPr id="4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941168"/>
            <a:ext cx="1872208" cy="1628800"/>
          </a:xfrm>
          <a:prstGeom prst="rect">
            <a:avLst/>
          </a:prstGeom>
          <a:noFill/>
        </p:spPr>
      </p:pic>
      <p:sp>
        <p:nvSpPr>
          <p:cNvPr id="5" name="雲朵形圖說文字 4"/>
          <p:cNvSpPr/>
          <p:nvPr/>
        </p:nvSpPr>
        <p:spPr>
          <a:xfrm>
            <a:off x="5076056" y="2097297"/>
            <a:ext cx="3456384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除了漫無目的地上網，還有甚麼不重要又不緊急的事，經常浪費了大家寶貴的時間呢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?</a:t>
            </a:r>
            <a:endParaRPr lang="zh-TW" alt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altLang="zh-TW" sz="1600" b="1" dirty="0" smtClean="0">
              <a:solidFill>
                <a:schemeClr val="tx1"/>
              </a:solidFill>
            </a:endParaRPr>
          </a:p>
        </p:txBody>
      </p:sp>
      <p:pic>
        <p:nvPicPr>
          <p:cNvPr id="24578" name="Picture 2" descr="http://whitmanpioneer.com/wp-content/uploads/2010/05/opinion.Loos-Diallo.top-5-time-wasters.13-630x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4275619" cy="4248472"/>
          </a:xfrm>
          <a:prstGeom prst="rect">
            <a:avLst/>
          </a:prstGeom>
          <a:noFill/>
        </p:spPr>
      </p:pic>
      <p:sp>
        <p:nvSpPr>
          <p:cNvPr id="24580" name="AutoShape 4" descr="data:image/jpeg;base64,/9j/4AAQSkZJRgABAQAAAQABAAD/2wCEAAkGBxAQEBASEhAWFRUVFxUXDxUXEBASFxAWFxUaFxUXGhUYHSggGRooHRgVIjEiJSkrLjIuGR8zODMtNygtLisBCgoKDg0OGxAQGi0iHyYvLS0tLystLS0tLS0tLS4tLSstLS0tLS0tLS0tLi0tLS0tLS0tKy0tKy0tLS0tLS0tLf/AABEIAPsAyQMBIgACEQEDEQH/xAAbAAEAAwADAQAAAAAAAAAAAAAABAUGAQIDB//EAEwQAAICAQEEBQgFCAYIBwAAAAECAAMEEQUSITEGE0FRYRQiMkJxgZGhB1NigpIVIzNScqKxwSQ0Y5OUskNEc4PC0dLwFiVFVHSjs//EABkBAQADAQEAAAAAAAAAAAAAAAABAwQCBf/EACMRAQEAAgMAAgIDAQEAAAAAAAABAhEDITEEEhNRIkGBMmH/2gAMAwEAAhEDEQA/APuMREBERAREQEREBE87rlRSzsFUDVmYhQo7yTwEymV9IuDvFMcW5jjgRjVGxQfG46Vj8Ui3SZLWviYN+lu1LP0Wzqqh2G/M3m96VIdPxTx/K23T/pMBfAY+W3zNg/hOfyY/t1+PL9PoUT56Ns7cX1sBx3dVl1E/e32A+EkV9MtoV/p9lhx2tjZSWH+7tCH5xOTG/wBn48v03UTL7N6fbPucVvace08qsmtsdj4Av5re4macGd7ca05iIgIiICIiAiIgJxOZxA5iIgIiICInWxwoLMQAASxJAAA5knsEDtMXtjpvvWPj7OqGTap3bbSxXGxj3NYONjfYT3kSp2rti7a7NXQ7U4AJD2qSlmfpwKoeaU9hbm3LlrLDExa6UWutAiKNFVRoAJTny66i7Dj33VS+wDkMLM+9stwdVRvMx6j9jHHm9umraky6rQKAqgADkAAAPYBOYma231fJJ4RESEkREDyy8Wu5Cltaup5qyhh8DKrG2Zk4XnbOyCijni3FrcdvBdTvU+1Tp4S6idTKzxzZL6m9HOmVWTZ5PfWcbK0/QuQRaBzamwcLV9nHnwmonz7a2y6cpNy1dQDqjA7r1MOTo44qw7xPTo70nuxbq8PaD7wc7uFmaAC49lV3Yt3ceTe3npw5ft1VGfHruN7ERLVRERAREQEREBERAREQE+ddKdoNtLIfCqYjEobTaDg6eU2jj5MpHqDm/uXv1v8Ap7tuzFx1roP9JyW6nF+wxGr2nwRdW9oHfKXZGzkxqa6U5KOJPN2PFnY9rE6k+2U8uepqLeLDfdSq0CgKoAAACgDQADgAB2CcxEytJERAREQEREBERASNtLAqyKnptQMjjRgfkQewjmDJMQHQfblq2Ns7LctbWu9i3N/rlA4ak9tqcA3fwPeZtZ826Q7Pe2tbKTu5FDdbiP3WL6p71YaqR3GbXo1tlM7FpyUGgdfOU863B3XQ+IYEe6bOPP7Rl5MdVaRESxWREQEREBERAREh7Yzlxse+9uVVb2H2Ipb+UDB23+WbUyr+deJ/Rcbu6zg2S48dd1PuGWcp+iGK1WFjh+LuvW3E8zZaescnx1Y/CXEw53eW2zGamiIicuiIiAiIgIiICIiAiIgJF6HX+S7SycXlXlKcrHHYtqkJkKPbrW/4pKlL0jt6h8HLHDyfJq3z/ZXHqLR8HB90s48tZOM5vF9PiImxkIiICIiAiIgJk/pUsI2TlKOdvVUj/e3JWfkxmsmP+lL+o1//ACsPX/EJIviZ68goHAchwHuicmcTA2kREBE5A1nsmK57NPbA8IkwYPe3ynbyId5+UjYgxJxwh3n5To2CexvlpGxEiez4zjs+HGeUkcREQEqOmFHWbPzF7epsI9qrvD5gS3kTa/8AV8j/AGVn+QyZ6itpsfJ67Hx7frK63/EgP85MlH0FJOy9m6/+1x//AMVl5N7FSIiAiIgIiICZH6VV/wDKr3+qei33V3ozfIGa6V/SHZ3lWJk4/wBbVZWPAspAPxIipnrN6ziVfRbNN+FjWH0jWq2Dlo6eZYCOw7ymWoE8+tgJKpw+1vhPbGxwvE8/4T3nNqdOqIByGk7REhJERAREQE6WVK3Me/tneIEC/FK8RxHzEjS4kTKxvWX3jvkyo0hSq6WX9XgZj91NuntKED5kS1lJ0qq65cbFHPKyKa2H9mrdbafZuIfjO8Zuot1H0HYGN1OJi1fV01J+FAP5SfETexEREBERAREQERPLLya6keyx1REBZ2ZgqqBzJJ5CB852dT5Pm7SxewXDIp/2eSN86eAsFgmiwavW+H85kdqdIK8jaeHk002ii1HxTe9fVpkHjdSUDHeI1WwakD0uE29K6KB4TDzdZdNnH47xESp2REQEREBERAREQERECvzKt1tRyP8A2ZVbDp8o2yDzXCxy3suyTur/APWj/il9mrqns0/5TJfR/wBJ8alsh8gWVeW5DNj3vXpRaigVUoLRwU6IeDac+Gsv4PVXL4+oxETYykREBERAREQEwPSB12hnvRYR5HghHyFJAS/IYb6K+vApWmjEctWGvKb6fP8AouNW2sfWOfkh/cqBB+DdlXNlrFZxTeSP00uqycC5se2uyzH3MisI6OQaWD8lPDVQw9802LkLbWlinVXVWQ94YAj5GZi7BXJe4uzA1vuUFXZeq1qRi2gOjE751Dagrw00J19fo8tb8n1VsfOoa2htP7GxkH7oWYpZY161WmLAacefLxjWUnSfCsupRqdOuosS7HBOgd011QnsDIXXXs3tZ77F23VlIWrJDLwuqYbtlDdqunMHx5HsjXW06WusToGnhtDaFOPW1t1i1ovNmOg8AO8+A4mQWJWvHTt7olB0cpsttyM61DWbhXXj1sNHTHr3ipcdjszu2nYCo56y/k2aRCcBhx48ufhOZmtpWnAy3ymBONeqLlMAT5NZXqK7WA49WVO6x7N1Ty1iTZa0sazzquV1DIwZWGqspDBh3gjgRBaQmR31hWBGoOvs4yh2/t3qvzFGlmXYD1NQOvV68Ots09Cteep58hqTJuw8BcXGox1OoqRU1PNiBxY+JOp98nXRpF6b5rU7PyWT02Xq6R2my1hWmnvYTvVjYdONVg2vUVWpKjW7p+cAUD0SdTqeMqenG9bds3HR90vebmOgJC0IW1APDXeZdPHSSNn4q49oqr3tx0Z9GdrCHV1BO+5LHe3xrqTxXxMWyREx3Vl0GynotyNm2uX6hUtwnY6s+K5KhSe01spXXu3Zsphzw23gkc2xcsP+yHpK/vTcTfx3eMtY+SayIiJ24IiICIiAmCzv6BtSwvwx9oFDW/q15aLuNWT2b6KpGvMqRN7Ie1tmUZdL0X1iytxo6nt7iDzBB4gjiDOc8ftNOscvrdsvl7PtW02UhWD6C2tmKcRwDq2h46cCD2BeI00NV0CJ8muZtAXyspmAOoB64qQDoNR5vPQSz/8ADO08bzcXPrtrHoJmUvY9Y7uuqZSw/aGvjKroMGTGupfTracnKS8DXQObmfUA8d0hwRr2ETFlxXCdtnHnM8tNA9kqtpbGxslg7oRYBottbvTao7hYhDaeGuknWmeamVy6bfpLEBdgW9m0swDu38Zv3mqLfOS8HozjV2Lcwe61fQtvte9k/Y3jup90CTapLrk/aqM8JHqInAgnSQrczhpyJwYGft6K4yszUNbjMeLeT3NUjE9pq416+O7I79HmPCzaGY47uvrq1+9Uit85o7JEtMn7VZhhKh7M2dj4qlaalTeOrkalnPeznVmPiSZYJZIZM9ajOdr7hJFH0k3xtDZbIu8SMtN3eC661o/Anhrohl3s3BdXe67dDEABQ2orRdSNWOmp1JJPDsHq6mk6QpfZnbMrxurNynJtAsLhAgq6sligJA/OaDx0luOiOZl8NoZadT62Nio9SW+FlzEuy96jd1l2PFc9Vhz5JjbHHQtfLMzJ2jp+ZCDFwD9aivvX2j7LPooPaK5t550UrWqoihVUBUVQAFAGgAA5DSek24zU0x5Xd2RESUEREBERAREQEwvSvZ9mFkvtClGemwKNpVKNWXcGiZKL6xC8GA5qAeybqJGWMymq6xyuN3GLxr67q1sqcOjDVGU6hh7Z6CuddqdCmSx79nWjHsY71tLKWxchu9kHGtj+snvBlXZ0ibGO7tDGsxTy63Q3Yzd2l6DzfY4WYs+HLHx6HH8mWdr2tJIUSPg5NVyh6rEsU8mR1cfEGSgJUnLLaPni7dVqtCVYFkJA65NCGTeI808d4HhxUAkAmea7Wq9ctWe0WI9eh/aI3W9qkjxk6IVq+zaqnhSjXN6oVWVPvWsN0Dv0JOnIHlJWIjrWgsYM4A6xgu6Gbt0HYO6e0QPJxI9iSWRK/au08fGXevvrqH23VdfYDxPujSzHLTqa5G2ptKnEr6y1tBqAigbz2ufRRFHFmPcJEq2rl5nDZ+IxU/6zkq9FAHeqEdZb7gB4y+6P9Dq6LRk5Fpysr1bXUKtAPNaahwrHjxY98uw4LfXPJ8qSajx6E7FuV7c7LXdyLwqpXrr5JjqdUq17WJJZj3nTsmtiJsk1NR59tt3SIiSgiIgIiICIiAiIgIiICYzpZ006qxsTErW7IA/Olj+ZxQeXWEcWY9iDj36ds3p9t58PGVadPKMhhVja8QjEEvYR3IoZvaAO2YXZ2ClFYRdTzLsTq1jnizse1ieOszfI5/xzU9WYYb7qiGwl6x7Xdhcx1Z6tMUKfsrVoAPjr2yNjdIdpU8FzrDu6gixK7hqOB4sN75zUZdRKkqAWAO6Cd0MewE6HT26TF576XMGRq2bjusAOwb26RwYa8dR3zFhnllvbTjJvTWbP6V7TYVlrMTdbgWem9BWeXnFHOi66je04czoNSL+/O2zWyq1GCd70WGRlAE93Gvnpx07uWuh0w+xLDuMDxAY/dBAPvGu9/wB8rdNp5vkd/UuvUVK5pL1h+sNem+qsTwpQkAEedvEBSAp0u48pd42f65u5Whozts2FgKcFQvpu1+Uyr4cEHHTj4dunDXNbR6W7TVSwuxgpbdrKY9h3x+sDY/LgSOHEAd8mbXzsmtUw72Aq84LYFVDk7vE1WbuiqQPOIAAdSG5byyk2pjPaEKcdPOIJ3fSUFdOHE7p15j0tNOGpZ5Sak/2kt32i/lXPyXVLM64hj5wrK0DdHEj82AezTn2yds7ZbY2QMjFKdaPSF6C9LPazauh+0pBlXsXrDa25UXIG6W3lFaanztXGoJGg4LqfZNlXWFGg9/jKc+TPGzVTlqtr0S6W1529U6GnJrAN1DEHhy362/0lZ7xy7QO3ST45tHHs1S6htzIpO9jP49qN3ow4EeM+odG9sJnYlOSg0Fi6sp51uDuuh8QwYe6b+Dm/JP8A1mzw+qziIl7giIgIiICIiAiIgIiICIiB806d27+1qEPKnFZ1H2rrd0n4Vae+RJN+kmg1Z+FkerbXZjse51brah7x1vwlalvfPK+Xv8nbTx/8vWeOVi12ru2IHXuIB9/gfGeonMzu1R0a6MLffm1dfYldb0goOJet694qLD5ynXeGvPQ9/GbLpVi117OygiBQtBRABoFVR5qgdglL0RuK5m0dNOWNr+B5a9LconAyxoP0TTVMu5/jqY/x2ttqbJpya7K7F4OQSRwZXXTcdT2ONBofCfOcvYgTNfHtua5EopfQgVqWYsmhRNN4btY4NrxJn0c5h7h85ic+wttTKJ+oxv8ANbObn/G6MsddvdECgAAADgAAAAPACdonBOkzOXMu/oqt0XaNXqplFk8BbVW7AfeLH3zO2W90030TY58lvyTyyb3sr8a0C1Iff1ZPsImz4X/dV8vjbxET0mciIgIiICIiAiIgIiICInDsACSdAOJJOgAHM6wKrpRsJM/Fsx3JUnRqnHOqxTrW49hA9o1HbPk+JlMLLMa/dXIpO7coYFW09dD2qRoe8a6ECW+2ukeRtRmWmx6MIEhWQlLc3Q6Ft/nXUewDiRz56DO7Y2Xi11pXXUEs4mkodxkI5uX56cueuvKYPk54Z36/2v48bFyDpOwtMzFO1cmnhYguX9ZdEf3g+aflJidJcf1usTwap/4qCJjvFlPO1t69QLM65crLaq56wWRTuFeO5Wo46g95nGVlX2qUtyLXU+kps0VvAhdNR4GQ8NiwZzzsd39gZuHy0kiX3rpbjOnvXn5KgBcq8AcvzzN821M9dh5bnMs33Z2alfOc6nRHI0/f+chzpXkim+m1td3z0sIBOgYag6DjzUSO7LEZzpsjaZ0lJZ0lq9Su2w+FZQfF9JCyMrLyARqKUPYpLMfa/Dh+z8ZTOLK+9K5LfF5j0naGSMGmwLrxy7Ayg11esqD1rDy4ctdTPs+JjJTWlVahURVWtRyVVGige4T4ng7KxLqEHUhdw6cCQ9TjmRYPOB14g9uoPbNT0V6U34t1WLm2G2m0hMXJb00c+jVcfW15B+/geeo3fGzwx/h/ankxt7fSYiJtUkREBERAREQEREBERATH/SvlNXsy1FOhveqgkdi22BX+K7w982Ezf0h7JfL2dfXUNbV3baB+s9TCwL790r75F86TPWHxN3cUKAAAAAPV0GgEz1lm/ZY57WKr4KhKqPZzb7xkzZucLES1DwYA6fxB8QeErsY+bp2gkN4EHjPHwnu23j9ek6NUp7P5T0idrngcYd5nHk3j8pIiSI/k3j8p2GOO8z2iB0WsDsneJwTpz4SBL2NZu3MvY66/eQgfEhv3RJXSCtbMe2s+sp0+yRxVvaCBKjFyAbajWQxVjvacQo3GB1I5cSOEkbWufc3UG9baRVQva9j+avuGuvsE5sv3mvVGfr7D0Q2g2TgYd7+lZTUz+LFBvH46y3kHYWzhi4uPjg6imuuvX9bcULr79NZOnsMRERAREQEREBERAREQERED5n0z6GW022ZeDXvo5LZeKum8WPpW0j9Y8ynb2ceEyFBx8jVwFYjg+q7roR6rDmCO4z73M30k6E4Wc3WMpqu7L6W6uz7x5OPBgZm5fjzO7nVWY8mvXyz8n19zD2W2j5b07DCr73Hss1/zAy82h0I2pj6mpqsxBy4+TXfA61t8RKLKyLKNfKMXIo05l8d2T+8TVT8Ziy4ubFdM5fK7eQV/W3D+5P8AwTn8nV/X2/hp/wCiRqdtYr+jkVn/AHij5GSRlVnlYp++v/OV25x19r+z8nV/X2/Cn/onPkNX69re1kX/ACgThsuoc7EHtdR/ORLduYq8DkV69wYMfgusS53w+1/aUcKr9Vvfdc3y3tPlOFwqgdeqTXv3F1+M7YvlN/8AV8HJt7mNJpT+8t3RNBs/6P8AaF+hyb68VO1Kfz1pHd1rAKh9gaWY8HLk4ucjOZOYqMtYDPY/CqpFL2WHuCjs8eU3fQXoY9NgzM0A5GhFFQIZcNWHHQ8mtI4Fh4gcOJ0PR3oth4APUVaO36S1iXts/asbjp4DQeEupu4fj48fftVZZ7IiJoVkREBERAREQEREBERAREQEREBERAhZmyca79Lj1Wa89+mt9fxCVrdCdlH/ANNxf8LSP4LL+INqGvoXspeWzsX/AAtJ/istcTZ9FX6Kmuv9itE/gJJiDZERAREQEREBERAREQER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582" name="AutoShape 6" descr="data:image/jpeg;base64,/9j/4AAQSkZJRgABAQAAAQABAAD/2wCEAAkGBxAQEBASEhAWFRUVFxUXDxUXEBASFxAWFxUaFxUXGhUYHSggGRooHRgVIjEiJSkrLjIuGR8zODMtNygtLisBCgoKDg0OGxAQGi0iHyYvLS0tLystLS0tLS0tLS4tLSstLS0tLS0tLS0tLi0tLS0tLS0tKy0tKy0tLS0tLS0tLf/AABEIAPsAyQMBIgACEQEDEQH/xAAbAAEAAwADAQAAAAAAAAAAAAAABAUGAQIDB//EAEwQAAICAQEEBQgFCAYIBwAAAAECAAMEEQUSITEGE0FRYRQiMkJxgZGhB1NigpIVIzNScqKxwSQ0Y5OUskNEc4PC0dLwFiVFVHSjs//EABkBAQADAQEAAAAAAAAAAAAAAAABAwQCBf/EACMRAQEAAgMAAgIDAQEAAAAAAAABAhEDITEEEhNRIkGBMmH/2gAMAwEAAhEDEQA/APuMREBERAREQEREBE87rlRSzsFUDVmYhQo7yTwEymV9IuDvFMcW5jjgRjVGxQfG46Vj8Ui3SZLWviYN+lu1LP0Wzqqh2G/M3m96VIdPxTx/K23T/pMBfAY+W3zNg/hOfyY/t1+PL9PoUT56Ns7cX1sBx3dVl1E/e32A+EkV9MtoV/p9lhx2tjZSWH+7tCH5xOTG/wBn48v03UTL7N6fbPucVvace08qsmtsdj4Av5re4macGd7ca05iIgIiICIiAiIgJxOZxA5iIgIiICInWxwoLMQAASxJAAA5knsEDtMXtjpvvWPj7OqGTap3bbSxXGxj3NYONjfYT3kSp2rti7a7NXQ7U4AJD2qSlmfpwKoeaU9hbm3LlrLDExa6UWutAiKNFVRoAJTny66i7Dj33VS+wDkMLM+9stwdVRvMx6j9jHHm9umraky6rQKAqgADkAAAPYBOYma231fJJ4RESEkREDyy8Wu5Cltaup5qyhh8DKrG2Zk4XnbOyCijni3FrcdvBdTvU+1Tp4S6idTKzxzZL6m9HOmVWTZ5PfWcbK0/QuQRaBzamwcLV9nHnwmonz7a2y6cpNy1dQDqjA7r1MOTo44qw7xPTo70nuxbq8PaD7wc7uFmaAC49lV3Yt3ceTe3npw5ft1VGfHruN7ERLVRERAREQEREBERAREQE+ddKdoNtLIfCqYjEobTaDg6eU2jj5MpHqDm/uXv1v8Ap7tuzFx1roP9JyW6nF+wxGr2nwRdW9oHfKXZGzkxqa6U5KOJPN2PFnY9rE6k+2U8uepqLeLDfdSq0CgKoAAACgDQADgAB2CcxEytJERAREQEREBERASNtLAqyKnptQMjjRgfkQewjmDJMQHQfblq2Ns7LctbWu9i3N/rlA4ak9tqcA3fwPeZtZ826Q7Pe2tbKTu5FDdbiP3WL6p71YaqR3GbXo1tlM7FpyUGgdfOU863B3XQ+IYEe6bOPP7Rl5MdVaRESxWREQEREBERAREh7Yzlxse+9uVVb2H2Ipb+UDB23+WbUyr+deJ/Rcbu6zg2S48dd1PuGWcp+iGK1WFjh+LuvW3E8zZaescnx1Y/CXEw53eW2zGamiIicuiIiAiIgIiICIiAiIgJF6HX+S7SycXlXlKcrHHYtqkJkKPbrW/4pKlL0jt6h8HLHDyfJq3z/ZXHqLR8HB90s48tZOM5vF9PiImxkIiICIiAiIgJk/pUsI2TlKOdvVUj/e3JWfkxmsmP+lL+o1//ACsPX/EJIviZ68goHAchwHuicmcTA2kREBE5A1nsmK57NPbA8IkwYPe3ynbyId5+UjYgxJxwh3n5To2CexvlpGxEiez4zjs+HGeUkcREQEqOmFHWbPzF7epsI9qrvD5gS3kTa/8AV8j/AGVn+QyZ6itpsfJ67Hx7frK63/EgP85MlH0FJOy9m6/+1x//AMVl5N7FSIiAiIgIiICZH6VV/wDKr3+qei33V3ozfIGa6V/SHZ3lWJk4/wBbVZWPAspAPxIipnrN6ziVfRbNN+FjWH0jWq2Dlo6eZYCOw7ymWoE8+tgJKpw+1vhPbGxwvE8/4T3nNqdOqIByGk7REhJERAREQE6WVK3Me/tneIEC/FK8RxHzEjS4kTKxvWX3jvkyo0hSq6WX9XgZj91NuntKED5kS1lJ0qq65cbFHPKyKa2H9mrdbafZuIfjO8Zuot1H0HYGN1OJi1fV01J+FAP5SfETexEREBERAREQERPLLya6keyx1REBZ2ZgqqBzJJ5CB852dT5Pm7SxewXDIp/2eSN86eAsFgmiwavW+H85kdqdIK8jaeHk002ii1HxTe9fVpkHjdSUDHeI1WwakD0uE29K6KB4TDzdZdNnH47xESp2REQEREBERAREQERECvzKt1tRyP8A2ZVbDp8o2yDzXCxy3suyTur/APWj/il9mrqns0/5TJfR/wBJ8alsh8gWVeW5DNj3vXpRaigVUoLRwU6IeDac+Gsv4PVXL4+oxETYykREBERAREQEwPSB12hnvRYR5HghHyFJAS/IYb6K+vApWmjEctWGvKb6fP8AouNW2sfWOfkh/cqBB+DdlXNlrFZxTeSP00uqycC5se2uyzH3MisI6OQaWD8lPDVQw9802LkLbWlinVXVWQ94YAj5GZi7BXJe4uzA1vuUFXZeq1qRi2gOjE751Dagrw00J19fo8tb8n1VsfOoa2htP7GxkH7oWYpZY161WmLAacefLxjWUnSfCsupRqdOuosS7HBOgd011QnsDIXXXs3tZ77F23VlIWrJDLwuqYbtlDdqunMHx5HsjXW06WusToGnhtDaFOPW1t1i1ovNmOg8AO8+A4mQWJWvHTt7olB0cpsttyM61DWbhXXj1sNHTHr3ipcdjszu2nYCo56y/k2aRCcBhx48ufhOZmtpWnAy3ymBONeqLlMAT5NZXqK7WA49WVO6x7N1Ty1iTZa0sazzquV1DIwZWGqspDBh3gjgRBaQmR31hWBGoOvs4yh2/t3qvzFGlmXYD1NQOvV68Ots09Cteep58hqTJuw8BcXGox1OoqRU1PNiBxY+JOp98nXRpF6b5rU7PyWT02Xq6R2my1hWmnvYTvVjYdONVg2vUVWpKjW7p+cAUD0SdTqeMqenG9bds3HR90vebmOgJC0IW1APDXeZdPHSSNn4q49oqr3tx0Z9GdrCHV1BO+5LHe3xrqTxXxMWyREx3Vl0GynotyNm2uX6hUtwnY6s+K5KhSe01spXXu3Zsphzw23gkc2xcsP+yHpK/vTcTfx3eMtY+SayIiJ24IiICIiAmCzv6BtSwvwx9oFDW/q15aLuNWT2b6KpGvMqRN7Ie1tmUZdL0X1iytxo6nt7iDzBB4gjiDOc8ftNOscvrdsvl7PtW02UhWD6C2tmKcRwDq2h46cCD2BeI00NV0CJ8muZtAXyspmAOoB64qQDoNR5vPQSz/8ADO08bzcXPrtrHoJmUvY9Y7uuqZSw/aGvjKroMGTGupfTracnKS8DXQObmfUA8d0hwRr2ETFlxXCdtnHnM8tNA9kqtpbGxslg7oRYBottbvTao7hYhDaeGuknWmeamVy6bfpLEBdgW9m0swDu38Zv3mqLfOS8HozjV2Lcwe61fQtvte9k/Y3jup90CTapLrk/aqM8JHqInAgnSQrczhpyJwYGft6K4yszUNbjMeLeT3NUjE9pq416+O7I79HmPCzaGY47uvrq1+9Uit85o7JEtMn7VZhhKh7M2dj4qlaalTeOrkalnPeznVmPiSZYJZIZM9ajOdr7hJFH0k3xtDZbIu8SMtN3eC661o/Anhrohl3s3BdXe67dDEABQ2orRdSNWOmp1JJPDsHq6mk6QpfZnbMrxurNynJtAsLhAgq6sligJA/OaDx0luOiOZl8NoZadT62Nio9SW+FlzEuy96jd1l2PFc9Vhz5JjbHHQtfLMzJ2jp+ZCDFwD9aivvX2j7LPooPaK5t550UrWqoihVUBUVQAFAGgAA5DSek24zU0x5Xd2RESUEREBERAREQEwvSvZ9mFkvtClGemwKNpVKNWXcGiZKL6xC8GA5qAeybqJGWMymq6xyuN3GLxr67q1sqcOjDVGU6hh7Z6CuddqdCmSx79nWjHsY71tLKWxchu9kHGtj+snvBlXZ0ibGO7tDGsxTy63Q3Yzd2l6DzfY4WYs+HLHx6HH8mWdr2tJIUSPg5NVyh6rEsU8mR1cfEGSgJUnLLaPni7dVqtCVYFkJA65NCGTeI808d4HhxUAkAmea7Wq9ctWe0WI9eh/aI3W9qkjxk6IVq+zaqnhSjXN6oVWVPvWsN0Dv0JOnIHlJWIjrWgsYM4A6xgu6Gbt0HYO6e0QPJxI9iSWRK/au08fGXevvrqH23VdfYDxPujSzHLTqa5G2ptKnEr6y1tBqAigbz2ufRRFHFmPcJEq2rl5nDZ+IxU/6zkq9FAHeqEdZb7gB4y+6P9Dq6LRk5Fpysr1bXUKtAPNaahwrHjxY98uw4LfXPJ8qSajx6E7FuV7c7LXdyLwqpXrr5JjqdUq17WJJZj3nTsmtiJsk1NR59tt3SIiSgiIgIiICIiAiIgIiICYzpZ006qxsTErW7IA/Olj+ZxQeXWEcWY9iDj36ds3p9t58PGVadPKMhhVja8QjEEvYR3IoZvaAO2YXZ2ClFYRdTzLsTq1jnizse1ieOszfI5/xzU9WYYb7qiGwl6x7Xdhcx1Z6tMUKfsrVoAPjr2yNjdIdpU8FzrDu6gixK7hqOB4sN75zUZdRKkqAWAO6Cd0MewE6HT26TF576XMGRq2bjusAOwb26RwYa8dR3zFhnllvbTjJvTWbP6V7TYVlrMTdbgWem9BWeXnFHOi66je04czoNSL+/O2zWyq1GCd70WGRlAE93Gvnpx07uWuh0w+xLDuMDxAY/dBAPvGu9/wB8rdNp5vkd/UuvUVK5pL1h+sNem+qsTwpQkAEedvEBSAp0u48pd42f65u5Whozts2FgKcFQvpu1+Uyr4cEHHTj4dunDXNbR6W7TVSwuxgpbdrKY9h3x+sDY/LgSOHEAd8mbXzsmtUw72Aq84LYFVDk7vE1WbuiqQPOIAAdSG5byyk2pjPaEKcdPOIJ3fSUFdOHE7p15j0tNOGpZ5Sak/2kt32i/lXPyXVLM64hj5wrK0DdHEj82AezTn2yds7ZbY2QMjFKdaPSF6C9LPazauh+0pBlXsXrDa25UXIG6W3lFaanztXGoJGg4LqfZNlXWFGg9/jKc+TPGzVTlqtr0S6W1529U6GnJrAN1DEHhy362/0lZ7xy7QO3ST45tHHs1S6htzIpO9jP49qN3ow4EeM+odG9sJnYlOSg0Fi6sp51uDuuh8QwYe6b+Dm/JP8A1mzw+qziIl7giIgIiICIiAiIgIiICIiB806d27+1qEPKnFZ1H2rrd0n4Vae+RJN+kmg1Z+FkerbXZjse51brah7x1vwlalvfPK+Xv8nbTx/8vWeOVi12ru2IHXuIB9/gfGeonMzu1R0a6MLffm1dfYldb0goOJet694qLD5ynXeGvPQ9/GbLpVi117OygiBQtBRABoFVR5qgdglL0RuK5m0dNOWNr+B5a9LconAyxoP0TTVMu5/jqY/x2ttqbJpya7K7F4OQSRwZXXTcdT2ONBofCfOcvYgTNfHtua5EopfQgVqWYsmhRNN4btY4NrxJn0c5h7h85ic+wttTKJ+oxv8ANbObn/G6MsddvdECgAAADgAAAAPACdonBOkzOXMu/oqt0XaNXqplFk8BbVW7AfeLH3zO2W90030TY58lvyTyyb3sr8a0C1Iff1ZPsImz4X/dV8vjbxET0mciIgIiICIiAiIgIiICInDsACSdAOJJOgAHM6wKrpRsJM/Fsx3JUnRqnHOqxTrW49hA9o1HbPk+JlMLLMa/dXIpO7coYFW09dD2qRoe8a6ECW+2ukeRtRmWmx6MIEhWQlLc3Q6Ft/nXUewDiRz56DO7Y2Xi11pXXUEs4mkodxkI5uX56cueuvKYPk54Z36/2v48bFyDpOwtMzFO1cmnhYguX9ZdEf3g+aflJidJcf1usTwap/4qCJjvFlPO1t69QLM65crLaq56wWRTuFeO5Wo46g95nGVlX2qUtyLXU+kps0VvAhdNR4GQ8NiwZzzsd39gZuHy0kiX3rpbjOnvXn5KgBcq8AcvzzN821M9dh5bnMs33Z2alfOc6nRHI0/f+chzpXkim+m1td3z0sIBOgYag6DjzUSO7LEZzpsjaZ0lJZ0lq9Su2w+FZQfF9JCyMrLyARqKUPYpLMfa/Dh+z8ZTOLK+9K5LfF5j0naGSMGmwLrxy7Ayg11esqD1rDy4ctdTPs+JjJTWlVahURVWtRyVVGige4T4ng7KxLqEHUhdw6cCQ9TjmRYPOB14g9uoPbNT0V6U34t1WLm2G2m0hMXJb00c+jVcfW15B+/geeo3fGzwx/h/ankxt7fSYiJtUkREBERAREQEREBERATH/SvlNXsy1FOhveqgkdi22BX+K7w982Ezf0h7JfL2dfXUNbV3baB+s9TCwL790r75F86TPWHxN3cUKAAAAAPV0GgEz1lm/ZY57WKr4KhKqPZzb7xkzZucLES1DwYA6fxB8QeErsY+bp2gkN4EHjPHwnu23j9ek6NUp7P5T0idrngcYd5nHk3j8pIiSI/k3j8p2GOO8z2iB0WsDsneJwTpz4SBL2NZu3MvY66/eQgfEhv3RJXSCtbMe2s+sp0+yRxVvaCBKjFyAbajWQxVjvacQo3GB1I5cSOEkbWufc3UG9baRVQva9j+avuGuvsE5sv3mvVGfr7D0Q2g2TgYd7+lZTUz+LFBvH46y3kHYWzhi4uPjg6imuuvX9bcULr79NZOnsMRERAREQEREBERAREQERED5n0z6GW022ZeDXvo5LZeKum8WPpW0j9Y8ynb2ceEyFBx8jVwFYjg+q7roR6rDmCO4z73M30k6E4Wc3WMpqu7L6W6uz7x5OPBgZm5fjzO7nVWY8mvXyz8n19zD2W2j5b07DCr73Hss1/zAy82h0I2pj6mpqsxBy4+TXfA61t8RKLKyLKNfKMXIo05l8d2T+8TVT8Ziy4ubFdM5fK7eQV/W3D+5P8AwTn8nV/X2/hp/wCiRqdtYr+jkVn/AHij5GSRlVnlYp++v/OV25x19r+z8nV/X2/Cn/onPkNX69re1kX/ACgThsuoc7EHtdR/ORLduYq8DkV69wYMfgusS53w+1/aUcKr9Vvfdc3y3tPlOFwqgdeqTXv3F1+M7YvlN/8AV8HJt7mNJpT+8t3RNBs/6P8AaF+hyb68VO1Kfz1pHd1rAKh9gaWY8HLk4ucjOZOYqMtYDPY/CqpFL2WHuCjs8eU3fQXoY9NgzM0A5GhFFQIZcNWHHQ8mtI4Fh4gcOJ0PR3oth4APUVaO36S1iXts/asbjp4DQeEupu4fj48fftVZZ7IiJoVkREBERAREQEREBERAREQEREBERAhZmyca79Lj1Wa89+mt9fxCVrdCdlH/ANNxf8LSP4LL+INqGvoXspeWzsX/AAtJ/istcTZ9FX6Kmuv9itE/gJJiDZERAREQEREBERAREQER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584" name="AutoShape 8" descr="data:image/jpeg;base64,/9j/4AAQSkZJRgABAQAAAQABAAD/2wCEAAkGBxAQEBASEhAWFRUVFxUXDxUXEBASFxAWFxUaFxUXGhUYHSggGRooHRgVIjEiJSkrLjIuGR8zODMtNygtLisBCgoKDg0OGxAQGi0iHyYvLS0tLystLS0tLS0tLS4tLSstLS0tLS0tLS0tLi0tLS0tLS0tKy0tKy0tLS0tLS0tLf/AABEIAPsAyQMBIgACEQEDEQH/xAAbAAEAAwADAQAAAAAAAAAAAAAABAUGAQIDB//EAEwQAAICAQEEBQgFCAYIBwAAAAECAAMEEQUSITEGE0FRYRQiMkJxgZGhB1NigpIVIzNScqKxwSQ0Y5OUskNEc4PC0dLwFiVFVHSjs//EABkBAQADAQEAAAAAAAAAAAAAAAABAwQCBf/EACMRAQEAAgMAAgIDAQEAAAAAAAABAhEDITEEEhNRIkGBMmH/2gAMAwEAAhEDEQA/APuMREBERAREQEREBE87rlRSzsFUDVmYhQo7yTwEymV9IuDvFMcW5jjgRjVGxQfG46Vj8Ui3SZLWviYN+lu1LP0Wzqqh2G/M3m96VIdPxTx/K23T/pMBfAY+W3zNg/hOfyY/t1+PL9PoUT56Ns7cX1sBx3dVl1E/e32A+EkV9MtoV/p9lhx2tjZSWH+7tCH5xOTG/wBn48v03UTL7N6fbPucVvace08qsmtsdj4Av5re4macGd7ca05iIgIiICIiAiIgJxOZxA5iIgIiICInWxwoLMQAASxJAAA5knsEDtMXtjpvvWPj7OqGTap3bbSxXGxj3NYONjfYT3kSp2rti7a7NXQ7U4AJD2qSlmfpwKoeaU9hbm3LlrLDExa6UWutAiKNFVRoAJTny66i7Dj33VS+wDkMLM+9stwdVRvMx6j9jHHm9umraky6rQKAqgADkAAAPYBOYma231fJJ4RESEkREDyy8Wu5Cltaup5qyhh8DKrG2Zk4XnbOyCijni3FrcdvBdTvU+1Tp4S6idTKzxzZL6m9HOmVWTZ5PfWcbK0/QuQRaBzamwcLV9nHnwmonz7a2y6cpNy1dQDqjA7r1MOTo44qw7xPTo70nuxbq8PaD7wc7uFmaAC49lV3Yt3ceTe3npw5ft1VGfHruN7ERLVRERAREQEREBERAREQE+ddKdoNtLIfCqYjEobTaDg6eU2jj5MpHqDm/uXv1v8Ap7tuzFx1roP9JyW6nF+wxGr2nwRdW9oHfKXZGzkxqa6U5KOJPN2PFnY9rE6k+2U8uepqLeLDfdSq0CgKoAAACgDQADgAB2CcxEytJERAREQEREBERASNtLAqyKnptQMjjRgfkQewjmDJMQHQfblq2Ns7LctbWu9i3N/rlA4ak9tqcA3fwPeZtZ826Q7Pe2tbKTu5FDdbiP3WL6p71YaqR3GbXo1tlM7FpyUGgdfOU863B3XQ+IYEe6bOPP7Rl5MdVaRESxWREQEREBERAREh7Yzlxse+9uVVb2H2Ipb+UDB23+WbUyr+deJ/Rcbu6zg2S48dd1PuGWcp+iGK1WFjh+LuvW3E8zZaescnx1Y/CXEw53eW2zGamiIicuiIiAiIgIiICIiAiIgJF6HX+S7SycXlXlKcrHHYtqkJkKPbrW/4pKlL0jt6h8HLHDyfJq3z/ZXHqLR8HB90s48tZOM5vF9PiImxkIiICIiAiIgJk/pUsI2TlKOdvVUj/e3JWfkxmsmP+lL+o1//ACsPX/EJIviZ68goHAchwHuicmcTA2kREBE5A1nsmK57NPbA8IkwYPe3ynbyId5+UjYgxJxwh3n5To2CexvlpGxEiez4zjs+HGeUkcREQEqOmFHWbPzF7epsI9qrvD5gS3kTa/8AV8j/AGVn+QyZ6itpsfJ67Hx7frK63/EgP85MlH0FJOy9m6/+1x//AMVl5N7FSIiAiIgIiICZH6VV/wDKr3+qei33V3ozfIGa6V/SHZ3lWJk4/wBbVZWPAspAPxIipnrN6ziVfRbNN+FjWH0jWq2Dlo6eZYCOw7ymWoE8+tgJKpw+1vhPbGxwvE8/4T3nNqdOqIByGk7REhJERAREQE6WVK3Me/tneIEC/FK8RxHzEjS4kTKxvWX3jvkyo0hSq6WX9XgZj91NuntKED5kS1lJ0qq65cbFHPKyKa2H9mrdbafZuIfjO8Zuot1H0HYGN1OJi1fV01J+FAP5SfETexEREBERAREQERPLLya6keyx1REBZ2ZgqqBzJJ5CB852dT5Pm7SxewXDIp/2eSN86eAsFgmiwavW+H85kdqdIK8jaeHk002ii1HxTe9fVpkHjdSUDHeI1WwakD0uE29K6KB4TDzdZdNnH47xESp2REQEREBERAREQERECvzKt1tRyP8A2ZVbDp8o2yDzXCxy3suyTur/APWj/il9mrqns0/5TJfR/wBJ8alsh8gWVeW5DNj3vXpRaigVUoLRwU6IeDac+Gsv4PVXL4+oxETYykREBERAREQEwPSB12hnvRYR5HghHyFJAS/IYb6K+vApWmjEctWGvKb6fP8AouNW2sfWOfkh/cqBB+DdlXNlrFZxTeSP00uqycC5se2uyzH3MisI6OQaWD8lPDVQw9802LkLbWlinVXVWQ94YAj5GZi7BXJe4uzA1vuUFXZeq1qRi2gOjE751Dagrw00J19fo8tb8n1VsfOoa2htP7GxkH7oWYpZY161WmLAacefLxjWUnSfCsupRqdOuosS7HBOgd011QnsDIXXXs3tZ77F23VlIWrJDLwuqYbtlDdqunMHx5HsjXW06WusToGnhtDaFOPW1t1i1ovNmOg8AO8+A4mQWJWvHTt7olB0cpsttyM61DWbhXXj1sNHTHr3ipcdjszu2nYCo56y/k2aRCcBhx48ufhOZmtpWnAy3ymBONeqLlMAT5NZXqK7WA49WVO6x7N1Ty1iTZa0sazzquV1DIwZWGqspDBh3gjgRBaQmR31hWBGoOvs4yh2/t3qvzFGlmXYD1NQOvV68Ots09Cteep58hqTJuw8BcXGox1OoqRU1PNiBxY+JOp98nXRpF6b5rU7PyWT02Xq6R2my1hWmnvYTvVjYdONVg2vUVWpKjW7p+cAUD0SdTqeMqenG9bds3HR90vebmOgJC0IW1APDXeZdPHSSNn4q49oqr3tx0Z9GdrCHV1BO+5LHe3xrqTxXxMWyREx3Vl0GynotyNm2uX6hUtwnY6s+K5KhSe01spXXu3Zsphzw23gkc2xcsP+yHpK/vTcTfx3eMtY+SayIiJ24IiICIiAmCzv6BtSwvwx9oFDW/q15aLuNWT2b6KpGvMqRN7Ie1tmUZdL0X1iytxo6nt7iDzBB4gjiDOc8ftNOscvrdsvl7PtW02UhWD6C2tmKcRwDq2h46cCD2BeI00NV0CJ8muZtAXyspmAOoB64qQDoNR5vPQSz/8ADO08bzcXPrtrHoJmUvY9Y7uuqZSw/aGvjKroMGTGupfTracnKS8DXQObmfUA8d0hwRr2ETFlxXCdtnHnM8tNA9kqtpbGxslg7oRYBottbvTao7hYhDaeGuknWmeamVy6bfpLEBdgW9m0swDu38Zv3mqLfOS8HozjV2Lcwe61fQtvte9k/Y3jup90CTapLrk/aqM8JHqInAgnSQrczhpyJwYGft6K4yszUNbjMeLeT3NUjE9pq416+O7I79HmPCzaGY47uvrq1+9Uit85o7JEtMn7VZhhKh7M2dj4qlaalTeOrkalnPeznVmPiSZYJZIZM9ajOdr7hJFH0k3xtDZbIu8SMtN3eC661o/Anhrohl3s3BdXe67dDEABQ2orRdSNWOmp1JJPDsHq6mk6QpfZnbMrxurNynJtAsLhAgq6sligJA/OaDx0luOiOZl8NoZadT62Nio9SW+FlzEuy96jd1l2PFc9Vhz5JjbHHQtfLMzJ2jp+ZCDFwD9aivvX2j7LPooPaK5t550UrWqoihVUBUVQAFAGgAA5DSek24zU0x5Xd2RESUEREBERAREQEwvSvZ9mFkvtClGemwKNpVKNWXcGiZKL6xC8GA5qAeybqJGWMymq6xyuN3GLxr67q1sqcOjDVGU6hh7Z6CuddqdCmSx79nWjHsY71tLKWxchu9kHGtj+snvBlXZ0ibGO7tDGsxTy63Q3Yzd2l6DzfY4WYs+HLHx6HH8mWdr2tJIUSPg5NVyh6rEsU8mR1cfEGSgJUnLLaPni7dVqtCVYFkJA65NCGTeI808d4HhxUAkAmea7Wq9ctWe0WI9eh/aI3W9qkjxk6IVq+zaqnhSjXN6oVWVPvWsN0Dv0JOnIHlJWIjrWgsYM4A6xgu6Gbt0HYO6e0QPJxI9iSWRK/au08fGXevvrqH23VdfYDxPujSzHLTqa5G2ptKnEr6y1tBqAigbz2ufRRFHFmPcJEq2rl5nDZ+IxU/6zkq9FAHeqEdZb7gB4y+6P9Dq6LRk5Fpysr1bXUKtAPNaahwrHjxY98uw4LfXPJ8qSajx6E7FuV7c7LXdyLwqpXrr5JjqdUq17WJJZj3nTsmtiJsk1NR59tt3SIiSgiIgIiICIiAiIgIiICYzpZ006qxsTErW7IA/Olj+ZxQeXWEcWY9iDj36ds3p9t58PGVadPKMhhVja8QjEEvYR3IoZvaAO2YXZ2ClFYRdTzLsTq1jnizse1ieOszfI5/xzU9WYYb7qiGwl6x7Xdhcx1Z6tMUKfsrVoAPjr2yNjdIdpU8FzrDu6gixK7hqOB4sN75zUZdRKkqAWAO6Cd0MewE6HT26TF576XMGRq2bjusAOwb26RwYa8dR3zFhnllvbTjJvTWbP6V7TYVlrMTdbgWem9BWeXnFHOi66je04czoNSL+/O2zWyq1GCd70WGRlAE93Gvnpx07uWuh0w+xLDuMDxAY/dBAPvGu9/wB8rdNp5vkd/UuvUVK5pL1h+sNem+qsTwpQkAEedvEBSAp0u48pd42f65u5Whozts2FgKcFQvpu1+Uyr4cEHHTj4dunDXNbR6W7TVSwuxgpbdrKY9h3x+sDY/LgSOHEAd8mbXzsmtUw72Aq84LYFVDk7vE1WbuiqQPOIAAdSG5byyk2pjPaEKcdPOIJ3fSUFdOHE7p15j0tNOGpZ5Sak/2kt32i/lXPyXVLM64hj5wrK0DdHEj82AezTn2yds7ZbY2QMjFKdaPSF6C9LPazauh+0pBlXsXrDa25UXIG6W3lFaanztXGoJGg4LqfZNlXWFGg9/jKc+TPGzVTlqtr0S6W1529U6GnJrAN1DEHhy362/0lZ7xy7QO3ST45tHHs1S6htzIpO9jP49qN3ow4EeM+odG9sJnYlOSg0Fi6sp51uDuuh8QwYe6b+Dm/JP8A1mzw+qziIl7giIgIiICIiAiIgIiICIiB806d27+1qEPKnFZ1H2rrd0n4Vae+RJN+kmg1Z+FkerbXZjse51brah7x1vwlalvfPK+Xv8nbTx/8vWeOVi12ru2IHXuIB9/gfGeonMzu1R0a6MLffm1dfYldb0goOJet694qLD5ynXeGvPQ9/GbLpVi117OygiBQtBRABoFVR5qgdglL0RuK5m0dNOWNr+B5a9LconAyxoP0TTVMu5/jqY/x2ttqbJpya7K7F4OQSRwZXXTcdT2ONBofCfOcvYgTNfHtua5EopfQgVqWYsmhRNN4btY4NrxJn0c5h7h85ic+wttTKJ+oxv8ANbObn/G6MsddvdECgAAADgAAAAPACdonBOkzOXMu/oqt0XaNXqplFk8BbVW7AfeLH3zO2W90030TY58lvyTyyb3sr8a0C1Iff1ZPsImz4X/dV8vjbxET0mciIgIiICIiAiIgIiICInDsACSdAOJJOgAHM6wKrpRsJM/Fsx3JUnRqnHOqxTrW49hA9o1HbPk+JlMLLMa/dXIpO7coYFW09dD2qRoe8a6ECW+2ukeRtRmWmx6MIEhWQlLc3Q6Ft/nXUewDiRz56DO7Y2Xi11pXXUEs4mkodxkI5uX56cueuvKYPk54Z36/2v48bFyDpOwtMzFO1cmnhYguX9ZdEf3g+aflJidJcf1usTwap/4qCJjvFlPO1t69QLM65crLaq56wWRTuFeO5Wo46g95nGVlX2qUtyLXU+kps0VvAhdNR4GQ8NiwZzzsd39gZuHy0kiX3rpbjOnvXn5KgBcq8AcvzzN821M9dh5bnMs33Z2alfOc6nRHI0/f+chzpXkim+m1td3z0sIBOgYag6DjzUSO7LEZzpsjaZ0lJZ0lq9Su2w+FZQfF9JCyMrLyARqKUPYpLMfa/Dh+z8ZTOLK+9K5LfF5j0naGSMGmwLrxy7Ayg11esqD1rDy4ctdTPs+JjJTWlVahURVWtRyVVGige4T4ng7KxLqEHUhdw6cCQ9TjmRYPOB14g9uoPbNT0V6U34t1WLm2G2m0hMXJb00c+jVcfW15B+/geeo3fGzwx/h/ankxt7fSYiJtUkREBERAREQEREBERATH/SvlNXsy1FOhveqgkdi22BX+K7w982Ezf0h7JfL2dfXUNbV3baB+s9TCwL790r75F86TPWHxN3cUKAAAAAPV0GgEz1lm/ZY57WKr4KhKqPZzb7xkzZucLES1DwYA6fxB8QeErsY+bp2gkN4EHjPHwnu23j9ek6NUp7P5T0idrngcYd5nHk3j8pIiSI/k3j8p2GOO8z2iB0WsDsneJwTpz4SBL2NZu3MvY66/eQgfEhv3RJXSCtbMe2s+sp0+yRxVvaCBKjFyAbajWQxVjvacQo3GB1I5cSOEkbWufc3UG9baRVQva9j+avuGuvsE5sv3mvVGfr7D0Q2g2TgYd7+lZTUz+LFBvH46y3kHYWzhi4uPjg6imuuvX9bcULr79NZOnsMRERAREQEREBERAREQERED5n0z6GW022ZeDXvo5LZeKum8WPpW0j9Y8ynb2ceEyFBx8jVwFYjg+q7roR6rDmCO4z73M30k6E4Wc3WMpqu7L6W6uz7x5OPBgZm5fjzO7nVWY8mvXyz8n19zD2W2j5b07DCr73Hss1/zAy82h0I2pj6mpqsxBy4+TXfA61t8RKLKyLKNfKMXIo05l8d2T+8TVT8Ziy4ubFdM5fK7eQV/W3D+5P8AwTn8nV/X2/hp/wCiRqdtYr+jkVn/AHij5GSRlVnlYp++v/OV25x19r+z8nV/X2/Cn/onPkNX69re1kX/ACgThsuoc7EHtdR/ORLduYq8DkV69wYMfgusS53w+1/aUcKr9Vvfdc3y3tPlOFwqgdeqTXv3F1+M7YvlN/8AV8HJt7mNJpT+8t3RNBs/6P8AaF+hyb68VO1Kfz1pHd1rAKh9gaWY8HLk4ucjOZOYqMtYDPY/CqpFL2WHuCjs8eU3fQXoY9NgzM0A5GhFFQIZcNWHHQ8mtI4Fh4gcOJ0PR3oth4APUVaO36S1iXts/asbjp4DQeEupu4fj48fftVZZ7IiJoVkREBERAREQEREBERAREQEREBERAhZmyca79Lj1Wa89+mt9fxCVrdCdlH/ANNxf8LSP4LL+INqGvoXspeWzsX/AAtJ/istcTZ9FX6Kmuv9itE/gJJiDZERAREQEREBERAREQER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ic.pimg.tw/cwwany/1376626803-3395974797.gif?v=13766268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4276896" cy="2664296"/>
          </a:xfrm>
          <a:prstGeom prst="rect">
            <a:avLst/>
          </a:prstGeom>
          <a:noFill/>
        </p:spPr>
      </p:pic>
      <p:pic>
        <p:nvPicPr>
          <p:cNvPr id="27652" name="Picture 4" descr="http://img3.cache.netease.com/lady/qinzi/chidongxi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3096344" cy="2910564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5292080" y="116632"/>
            <a:ext cx="3456384" cy="24928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學習時間管理，其實亦是學習管理自己，要懂得運用時間，必須要有堅決既態度。</a:t>
            </a:r>
          </a:p>
          <a:p>
            <a:pPr algn="ctr"/>
            <a:endParaRPr lang="en-US" altLang="zh-TW" sz="1600" b="1" dirty="0" smtClean="0">
              <a:solidFill>
                <a:schemeClr val="tx1"/>
              </a:solidFill>
            </a:endParaRPr>
          </a:p>
        </p:txBody>
      </p:sp>
      <p:pic>
        <p:nvPicPr>
          <p:cNvPr id="27654" name="Picture 6" descr="http://a0.att.hudong.com/78/59/01300000329092125957593197613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3168352" cy="2714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尋找你心中的石頭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pic>
        <p:nvPicPr>
          <p:cNvPr id="2052" name="Picture 4" descr="https://3.bp.blogspot.com/-htaMClTqM6s/U7N0kwtHxCI/AAAAAAAABRc/FCmw5PHDNlQ/s1024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892231" cy="2592288"/>
          </a:xfrm>
          <a:prstGeom prst="rect">
            <a:avLst/>
          </a:prstGeom>
          <a:noFill/>
        </p:spPr>
      </p:pic>
      <p:pic>
        <p:nvPicPr>
          <p:cNvPr id="6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13176"/>
            <a:ext cx="1872208" cy="1628800"/>
          </a:xfrm>
          <a:prstGeom prst="rect">
            <a:avLst/>
          </a:prstGeom>
          <a:noFill/>
        </p:spPr>
      </p:pic>
      <p:sp>
        <p:nvSpPr>
          <p:cNvPr id="7" name="雲朵形圖說文字 6"/>
          <p:cNvSpPr/>
          <p:nvPr/>
        </p:nvSpPr>
        <p:spPr>
          <a:xfrm>
            <a:off x="4860032" y="1988840"/>
            <a:ext cx="3888432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6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經過以上的學習，請同學利用工作紙反思心目中重要的事情，和思考如何改變現在的時間分配比例。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時間管理技巧</a:t>
            </a:r>
            <a:endParaRPr lang="zh-TW" altLang="en-US" dirty="0"/>
          </a:p>
        </p:txBody>
      </p:sp>
      <p:pic>
        <p:nvPicPr>
          <p:cNvPr id="25602" name="Picture 2" descr="http://skycapnews.com/wp-content/uploads/2016/05/Things-to-Do-List-for-Vacation-Pla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320480" cy="4320480"/>
          </a:xfrm>
          <a:prstGeom prst="rect">
            <a:avLst/>
          </a:prstGeom>
          <a:noFill/>
        </p:spPr>
      </p:pic>
      <p:pic>
        <p:nvPicPr>
          <p:cNvPr id="5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65104"/>
            <a:ext cx="1872208" cy="1628800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4788024" y="1124744"/>
            <a:ext cx="4248472" cy="28803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6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當你知道了心目中重要</a:t>
            </a:r>
            <a:r>
              <a:rPr lang="zh-TW" altLang="en-US" sz="2000" b="1" dirty="0">
                <a:solidFill>
                  <a:schemeClr val="tx1"/>
                </a:solidFill>
              </a:rPr>
              <a:t>的「事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」，下一步就可透過「待辦清單」，列出相關的工作。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kycapnews.com/wp-content/uploads/2016/05/Things-to-Do-List-for-Vacation-Pla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752528" cy="4752528"/>
          </a:xfrm>
          <a:prstGeom prst="rect">
            <a:avLst/>
          </a:prstGeom>
          <a:noFill/>
        </p:spPr>
      </p:pic>
      <p:pic>
        <p:nvPicPr>
          <p:cNvPr id="5" name="Picture 8" descr="http://cliparts.co/cliparts/6Tr/Rrq/6TrRrqkTK.jpg"/>
          <p:cNvPicPr>
            <a:picLocks noChangeAspect="1" noChangeArrowheads="1"/>
          </p:cNvPicPr>
          <p:nvPr/>
        </p:nvPicPr>
        <p:blipFill>
          <a:blip r:embed="rId3" cstate="print"/>
          <a:srcRect t="55995"/>
          <a:stretch>
            <a:fillRect/>
          </a:stretch>
        </p:blipFill>
        <p:spPr bwMode="auto">
          <a:xfrm>
            <a:off x="5004048" y="5517232"/>
            <a:ext cx="1944216" cy="452711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5220072" y="2564904"/>
            <a:ext cx="3168352" cy="26642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我心目中其中一樣重要的事係「尋找我的理想職業」。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47664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參加職場參觀活動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47664" y="28529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搜集不同職業的資料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47664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反思自己的興趣和能力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47664" y="37170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參加職業講座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47664" y="40770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參加職場體驗計劃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ketergizmo.com/wp-content/uploads/2015/04/time-manag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752528" cy="2790035"/>
          </a:xfrm>
          <a:prstGeom prst="rect">
            <a:avLst/>
          </a:prstGeom>
          <a:noFill/>
        </p:spPr>
      </p:pic>
      <p:pic>
        <p:nvPicPr>
          <p:cNvPr id="5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1872208" cy="1628800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5796136" y="116632"/>
            <a:ext cx="2844824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有了待辦清單，同學還可用不同的工具，例如電子記事簿，記下何時要完成清單上的事，以防自己忘記。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st.hzcdn.com/simgs/2151d0280310795f_4-8577/eclectic-art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5010095" cy="1944216"/>
          </a:xfrm>
          <a:prstGeom prst="rect">
            <a:avLst/>
          </a:prstGeom>
          <a:noFill/>
        </p:spPr>
      </p:pic>
      <p:pic>
        <p:nvPicPr>
          <p:cNvPr id="8" name="Picture 8" descr="http://cliparts.co/cliparts/6Tr/Rrq/6TrRrqkTK.jpg"/>
          <p:cNvPicPr>
            <a:picLocks noChangeAspect="1" noChangeArrowheads="1"/>
          </p:cNvPicPr>
          <p:nvPr/>
        </p:nvPicPr>
        <p:blipFill>
          <a:blip r:embed="rId5" cstate="print"/>
          <a:srcRect t="55995"/>
          <a:stretch>
            <a:fillRect/>
          </a:stretch>
        </p:blipFill>
        <p:spPr bwMode="auto">
          <a:xfrm>
            <a:off x="683568" y="6405289"/>
            <a:ext cx="1944216" cy="452711"/>
          </a:xfrm>
          <a:prstGeom prst="rect">
            <a:avLst/>
          </a:prstGeom>
          <a:noFill/>
        </p:spPr>
      </p:pic>
      <p:sp>
        <p:nvSpPr>
          <p:cNvPr id="9" name="雲朵形圖說文字 8"/>
          <p:cNvSpPr/>
          <p:nvPr/>
        </p:nvSpPr>
        <p:spPr>
          <a:xfrm>
            <a:off x="971600" y="5085184"/>
            <a:ext cx="3240360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為了可以時刻提醒自己，我已將待辦的事貼在當眼的地方。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xecutivestyle.com.au/content/dam/images/1/0/3/v/x/z/image.related.articleLeadwide.620x349.103uyx.png/1429166861649.jpg"/>
          <p:cNvPicPr>
            <a:picLocks noChangeAspect="1" noChangeArrowheads="1"/>
          </p:cNvPicPr>
          <p:nvPr/>
        </p:nvPicPr>
        <p:blipFill>
          <a:blip r:embed="rId2" cstate="print"/>
          <a:srcRect l="11864" r="8475"/>
          <a:stretch>
            <a:fillRect/>
          </a:stretch>
        </p:blipFill>
        <p:spPr bwMode="auto">
          <a:xfrm>
            <a:off x="755576" y="188640"/>
            <a:ext cx="3384376" cy="3314700"/>
          </a:xfrm>
          <a:prstGeom prst="rect">
            <a:avLst/>
          </a:prstGeom>
          <a:noFill/>
        </p:spPr>
      </p:pic>
      <p:pic>
        <p:nvPicPr>
          <p:cNvPr id="27652" name="Picture 4" descr="http://www.nextgeneration.ie/wp-content/uploads/2016/07/time_manage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032448" cy="2376264"/>
          </a:xfrm>
          <a:prstGeom prst="rect">
            <a:avLst/>
          </a:prstGeom>
          <a:noFill/>
        </p:spPr>
      </p:pic>
      <p:pic>
        <p:nvPicPr>
          <p:cNvPr id="6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229200"/>
            <a:ext cx="1872208" cy="1628800"/>
          </a:xfrm>
          <a:prstGeom prst="rect">
            <a:avLst/>
          </a:prstGeom>
          <a:noFill/>
        </p:spPr>
      </p:pic>
      <p:sp>
        <p:nvSpPr>
          <p:cNvPr id="7" name="雲朵形圖說文字 6"/>
          <p:cNvSpPr/>
          <p:nvPr/>
        </p:nvSpPr>
        <p:spPr>
          <a:xfrm>
            <a:off x="1907704" y="2780928"/>
            <a:ext cx="3960440" cy="2232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6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時間管理是終身受用的生活技能，在職場上和生活上都派上用場。</a:t>
            </a:r>
            <a:endParaRPr lang="en-US" altLang="zh-TW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MSEhUSExMVFhUXFhUVGBYXFxUVFRcVFhUWFxYVFxgYHSggGBolGxUYITEhJSkrLi4uFx8zODMtNygtLisBCgoKDg0OFxAQGi0dHR0rKy0tLS0tLS0tLS0tLSsrLSstLS0tKysrLSstLTctLSstKystKzctLS0rNystKystLf/AABEIAKAA8AMBIgACEQEDEQH/xAAbAAABBQEBAAAAAAAAAAAAAAADAQIEBQYAB//EAEAQAAEDAgMFBgMFBQcFAAAAAAECAxEAIQQSMQUTQVFhBiIycYGRFEKxI1KhwfAVYtHh8QckM0NykqIlNGNksv/EABgBAQEBAQEAAAAAAAAAAAAAAAEAAgME/8QAIBEBAQEAAwACAgMAAAAAAAAAAAERAhIhMUETUQMiYf/aAAwDAQACEQMRAD8A9YCaUIogFOCa768mBhNOSAKeUczHlQXCRzHnVpzDkuzXJTmuaYpJInlqNPWiM3gDh+dFWGqeg3FFSqae8zI4T1qO3Ywap6bLDpIvREGa4ikW1FwaliMvU0kzUhSR8x9hSLbAg/zp1nD8MipKAB50Ftya4KkxWLNdJcSN5Q1udb0xZgUGqcTy50inDxv0oYiiEU3LW8ctPSjlenA0NKoogV60WGH5xThQsnWuLZHEVnI1tHSYN6csEVHbeoxVWbxbl8OSaIBUdJg0TfDzovFqcv2IU0ImDenBc01RBqkVpQadnoExXFda6s9gkp50VSwmo6X/AEphc61tzlwcvjlQlrJpEuDjQlmKpBaIhyD9a5t2D60AqpUQZtPInn6VDampxEi1BKxpMkcaZiJEDT6UxlM9KpDbqW0eVctXvQ4AED3oSVU4tOqQk89KENKQGoSnCnpXTCqkBqxD5qRSaHmpc9GHXGkmuJphVWgVdchVDJrpqSQF1xVQaXPFGLRLVxeqOpyaTNRi0bPXA0IGlzVpaNnp4fqMVU0qoxanB21Riug7ymlyqTFeWh72npqMinF2s9oetSkqAvTV4hP9RURbtD+J6D1vR3h61NcUItb8x0oqVhMRrVUt0kyT+uVEQs8TNF5mcEt12aYhcUALpwVWe7XRNLtNmo4XTgavyL8aQldLnoE0oNan8g/GPmpc1AzVwVWpzjN4j5q7NQc1dmrWs4KV0hVQprpq0HzShyhE02aUNnppNDJpJoQhNdNMmkmpC5q7NQQadNKPJpqlUhNMJqRc9DWukUaYaEXLTYqWW6Qt14+z2dUQimRU3d0m6o7GREy04NmpQRTqNOIyU04UeKVKaDgIFESmipbp6WqdGABNPSmjbunAVqDAMtdlqRSRWpWbxAy12WpGSkyVucmLxAikIqRu6Td1rsz1R8tdlo+SuyU9meiPkrslSMtdlq7Lqj5aTJUgprslPYdUfLXZaPkrstXZdQCimlFSctJlq7LqilFJkqUUU3JWbzbnBHDnWkLtR97FBU+Dxv715XsxKXiajYzaW7E6ngBqT06VW4nawRc3JnLx0jTmL1nX8Ut1cAnObcVSVGEhMcL6Vrjx32itdgNqOOqyhIAuSqdEi5Uegox2uCTlBjh5czVLj3E4RAwhUC4pIW7AmU/K0mLgTM2v61TttLAEut2zSMs9deVN4qRqnNvZFgOABCjlC5slZ0CuQPPhUt3amVWRQhQE3mI86xWIbK0qBdTkuCkoVCu7PDWn7F2wFK+BfWO6PsXjeOORf3uFuQmtThsF8bxnFk0ZGKNY1b7zC92uM06gRb7yTobX9atsHtQOcheOEHz5Hoa53jYWh35pd6agJeFGDlCxJ3hpC6aFmrqtGC7412/NCBrqdoyC740nxBoQVXVaOohfNJ8RQ5pFVdl1F35ppfoRVTFU9l1H35ppxJqOTTFKq7LoknFmhqxh6UBS6A4aux6JascelDVtA9KiE1HWursekTV7TVzFR3trKHEVEdRzioi+n8atanCLd3EACeAEm0iPTXjVVtfbKWkJMElRhKdSNeo5VW7b243h5BPfV8ulr3URfUeGsviHd6MzgDmfiXMhA5ceVj1rXD+P7qt/S0ViMyt6txuTcJUFKCRyiLC/TStn2fwiMIyvaDwHhKkJFhlNgRbVVgB1rOdheyyXll9aSnDoOil7zOtJ8KVQLDj7VJ/tB2irFP8AwySA0xK3ioHdly2VCiDYIkeqjyrd9rKuZWt87xa4dcUXHDqAo+BAJuAlNoHIGpYw4yyHEyExlVF+YM6i1vOqpjGIk71La1EiScUyk9DBbka/SpLWKw4jut8JjFM876N3qKaloKtmSk5RlIKYnlmsZ4Qagbb2QkoBzkEd4LB+0QvUKlI4HgLVIdxbJSogN5zIDinW8siyTky20J1mgOvM2OVEzoH2hfUaot+OtU2epYdnduN4xv4bFFKXWu6HNchNsw5tKtbhR8dgXmiQsoQufvnvJ4HS48udYbaSAHN/hnAXUTKQ4l2UaqTMCRB0PI8q2nZ7b2Hx2HDGIsk90KB7+HWbZZN8h4GtcuP3GJc8G2P2lIWWnUnKlIJdAtmOiFC944Vrmnxx4iekT6V53t/YysG423kKQCvdvFaChQsomMoIOh1MX51J2XtzKpIgFEmL5if3gYtcG3OufLhvw3K9En8vxpyTNVmDxSVJQU3BAEg5gkxYGKkh/S0/h+FckknlSTTW44fSnk8Z/CpGlV6VSuVNWieB+lcfT+flUSE0v60pFHrHPS/Ok4UIgVyppNKo8KZl4yTpyFKx2bpQjzpFGfprTVXuI/XpQcIs35HS9MWqkMDp70JRN45+RPS9RwMn9WvQ1o4g/jHp1p6r6e0jjr5caCpvoD5x5UkF2RY+8/yqK4edhfWKK45HGed06eX60qI88JAHKbREedahZtrZriCVnEJJUrOVZrk+lr2tFTdgbIexWIDSVpUiQXVADup5gxZXDrPSqPD7LzlLKGkOPLMJslEzaSAnugak17HsbY7ez2EsNBIcX3lrgJvHeWY0A0HvXblyz1yQ+1+3G9nYSGgAR9kymYzOx4iYuEjvE15rs7BqCAWjnUbuZlpFySQVDiqVKJJ4mm9p9sJxuLCwoIw7CVIbK9FIB7zonLOdQ0B0TRcHs51SQvdNPKMELKggkHSRkM6TBPqapMnoi1aw7upU0CDAGUwQdYtI8qUNOAZStnS53UnjaY4fnUBeylSQcGxwA+1UNfEbM6iit7HUmFfBMBRBjvkpjiD9na8cONGf6S4VpechTreWDMIUb+ZAA1NSNlMkRK2oiCIy3v3bjn6GLVCfw7m87zOFIMAJgnLlE8gTANFexoS8lvcYdK1Cwc1UJ+UlGl6aibXRIKs7YUBIumfDckkchHrWSxK14ZxOJbCcpTlcRmSUniUkjUEEEEaX61qRgC2vKcOySoKWrLJCiTeSE8OY/Co2KYeVmQGWkyDH3SJtmASDaba9a1xuM8vWs7K9p2XmQy8ZYXZtZgrZWR4FE8psahdo9gu4SM7inURCXFkCeIFrJOmnKa80acdwS1JVlUhRhaAZBA+aNZgmDxr1Xsf2pbKE4bEkOMOCG3FfLwyq5RMTwq5cM9nwJWfwOMcaBdQqcy050AoKSme9IkT6CLzW32Vtlt5AKYCoukkAg8Mokynmape03ZdxhzMkJWyrQ5dMqQQFEaGYjnrWaCcQlRdCSlwR8yQVmIVmXeNeoMiudk5N69ZQvgPSbfXh1pQ5xkdDz61m9ldoJCUvpCHDIEHNmHGSPCYGmltauUYgWgkjnc6aaVyswppX+gf5UPPfpzkeKdI9KHvpEjX2FES51HpWSUX4+tjSFWt9PKnT1FD3gvce1QMNye8bdB+Vcs8PyI/pSLWb2nSLfjTEq1kRfmOVRODh5U1blMW4CBJsf3omdNDTVEC/51EJawYIVp5kHlfjpQVqOsz0gjjrejqWBofSdKC44dQJ9bfzpRhUfXlP5xUdTw1nT96nOrkwTA4gA3Pn70IrTMACLnTjPKpoBWJSSYuRwm+vLz41Gek8D5z+po7qgeH/ABqEuNIg3ggflW4k3sbusGlWIdTmeWkXJbSUIiyQAkQozfnaq7t/2wIZLSAEuv8AjOYfZsCJED7wMf7udJiFFajAJQ33lAfMRqBWASC++p15SQpRBiUgBI0QCoQTpboa68fbtcLqbgw2LwpKkzORYIAIAAy5dRwmRc1a/Fogk768RBbEAWGrZvFUjuEVmzpZChfxEIA8gg8b/hQkMf8Aot9e/F+v41q+meNBmQQO/ie7pO6BGkj/AAwBMUmRsnMTic0hQJW2Ljl3RzNUvw6dBgmhx8WnrOlGbwRm2CaHmsTfTU2qWpr+IANkqgGwztknmQSn9TVkMYhQuHAmxI+wEazl7pseVZ5rZqr/AN2QDa0pIAmwGvvUljC2IGDbHPvJvHG8W60XKotWXUJCpDg5qC2/AeBtc0ruQ5QN6jJlgZmlJKTwvETFzJqLhdlOqTmThGgkEAnWDqAeXOtRsrs82rAvvuNgONqgAEEKBAICjNrmi4tYrbOz23MxHdJUCmVtkyZ4AXJ/D1qn2ViCyShwhTaomD4eSk+fGtUrDk2ODZGsneiesfwqm2rsvilKRGolOb/agQRbnrXThy+qzZ9vQeyfbLIn4XFAONkZUKkeE/Ko8RyPCou1tipZIUhTxbH76e4JBCVEEZk8BNYnY5n7Jenyk/Kfunofwr1XsnhYwri8WYbCg23OpmQRfUaD3rHLjnwpyYxxpCghSQVFGcZ1FoKJMC654AEcavMD2wSjKy5vFgGM6lI56Ag3FD7QdmSg5kNoKQCCCrLkvMG0KTWdxrRSLtNcu6pKlDmAEi4rOS/LXZ6G1tdCtASCLHMDboRb+tGb2knSFE8yqa892diFMpEbvLBAGbKdbnLqCPWtNh3QsShQVF7CbcQZ4zWLwxqL9O0EzOUz50/44HgfeqhBJvp05dKKB1rGNYnJx4Pyn3Fv61xxKibAAc5n8qipb/UU4I8varDIKkXkmdeEyedzauSPL2j86FlPMe30puYDjxmAasOQUNK/d9oPvTVJPEiOQoCMQgkkJMyAT/MmpKSPu/gJpw4ArDng5r5WFAc2cSPFN5F6n5z936RSkn7opkFVh2YrgsR5fX9caju7LXFlp9j/ABq3VI+UX660FQ6CtSMWvOe1CiEtsfIBvHIIzEjhEzAua0iuzaWmFg4l1C22WnHU2LSS8ojJAvMCfWs52SaTvkvYgpUneIVGpddJ7qJ6EyTytW+UlK3NqJKQs50gi4J+0+ZXEWrfxMc7Wd2n2aS0+jDnFiVBuCUAGHNABlP15VW7d2OjDPuMKxJUUGJhCdROkdRetZtJwrxAecw6FuJ3QSEud0ZPDeDJNrVVdp3CMU4cQ22h1akryKlYjKAL2zC1B1BY2G18GrFF5dnQ2Ew3lUSATKiLamoi9nZkFzOVAG5zNwCbgExrY+1bFpaVMYJgBkh11xwjd9wjMEjKmbfNfpVjtF5H/UijIjKWEylOXwlV1Zdbk1DXl+N2YUFC1EhsgkZigFQBvl0GtSGd0T41Act40Z8wRetb20xQ+AwBUUKB3vjCikkAAGNZuaxuEeQtYbShgrWcqUbtV1e9qfkyt/szENtbMV3llLz2UfaISSEgTCoIiE8uNTtmKa/Z2KIBy5gSN6k8E6KCYT7VnMXtFhwoYS5h0tMJypKkqKHHFH7VaAnS4gdK0Oyi3+zcT32suYSUoWECyfEDc0YPpmU7aYSFo3IUVjLmW+mUa+EhAgzzqjSERAdcJP8A5WkgnlIMwatn/g92oqea3likJwyyiBqFGb1WYR/DFUqWykAXnDkn/SkZrnpVCdsrYe/dMgNNjvuLK8+RE6zF1TIA41r9oPIxCUIQ4hDLYhtBKiY5rgeI0nZ5bGKQ+gJAaba3qUJ7sqFgtShqogRpbhUrAYJn4ND4bhzfhIOafmAgyK3bvy52LfY7zbiUsKdCnAmErggED/LM6kcDxqj7RbDWySsF3Kdcq0pSn3SbfStAhtv9pFrdosCrS85ZmqnDdpFvLLLq4gqCQLBdzZXMxw41mmM7s7ZG+S4W1H7JOYgvIJyk3VmKDHrSttoTbeTcf5yCkk8+7zrYYHApSnElAspgiABqNB1qgbw3hOU6jRlPAjiTas63EramCOHcCFOAqKc8AmY4mD1/KlaSomB5wBJg8+XlUj+0B0B8EKIO7BBSkK8JM34RN4qg2Ztf/LU6Qq3hUcqptcc6zY1xrVbJ2fnUQSQkAqJj+NCOGJNgo3tYifT8qsHAppoIUtQU73ibkhI0SDNqG3hcza151dyLGbz60YZVficOUGFJgjmKCFJT90ewp+UqMBJJ14HTzp/wqhbL/wDP8anQNTiYuR+FKFJJ4fq9ELK/u/8AJP8AGuxDKkBJMKnUJVOXorrUtOZYzAwJixv/ADoyNnuZZykDSSoG/vahIw6iJGS/70H6VcIYPwuWR45mZt51qRjlcU2NwTiQlUjUzCpI8xF/Oq5ZI5m0a1au4MFKjvQCAIA4871SPup0JjoaYPl592aWpt9lKmkwXW8oWFEpClpnKTzifavQnV97auY93eIuAFR9qdQSJ9684wuLbDjTiMUXQ24hwoXCfAoEJCje8elWre1FH4rM4zOLcQtyFRkSla1lCec5gJ6VqueNn2eYbdUp1LSsmHyu5cqFqcUEqlCculwlXSsvisbiHVrdUG8y1lRBCCBMQJJm2kVFwu1ltuNuN4ltG6koQkygT4pBV3yYuTei7b2kzjnd8sMNwLho5VuKtOdZix8rUH1suy+LlSHMQENloBptcpDa3FZilOWJBEySk+dPbwz7OHxqHygLG6Vm1BKlqMmOBOlefYkFwpnEMgIlKEJshCTwSCfcm5qQ7i3VNuNrxiFB0t7wkySGgQhIINk3mnwZV52m2wVYbDNNqSpxoubyEQgBURGas7hnMYoLDSAZ7pIbzqCTqkqToDx51XnZTakkfFN5pscx6agm4pPgkiSMW2kWByuLRPIwgiRrrOtMwr/DIxvh3IE2ENC3KelbLZiX07NxQWgBecZEhESIT8vGvMUYVMf92i9/8Vcxyur60T9noUZGLQCNMyir01oyL2rd1eLKoDYHmyf4Um1kYzCqAeLCSpJKbIg9J5ibiqheyUK1xaAeeaR5eK1R0bGbnvYpr/THdJ69+1P9V62vZPboaRiVOuNqzMhKUpgErUoiLXgU9G31qDeGAQG96hVklPezC9zNZBnZOHExiUAyYPdIv0zf1qdgmm21pWMQ0rKoKy2TOUg5Sc3GPSjz6VjfbZ2+1hNpuuOJUYbGXKfmKRY9Dz4RWAxOKzytPOSORJ4HlUHtPtkPvreLmZSzMQQAIskTy0qrweNCVAqKsvGACfQG1dJx8Y+Hq/Y3a6sWFYckhWUFa+Cmwb5jwP1o+1MI3vVLaUQxoSEpISR86QR30D06V527t5W73TI3TRuUpJKlHm4rVX0HKth2U7SpfAacMOjTSFgfn041z5cc9agu18HicKErUtpTavC6AkIMi0yDBi9RtnY7IBvHWVqsUjuwmPmUQO8eSfWrPtDhHXWUtodyNIJVkCc3sZ0Em3CaxzeFZUT/AHtH+zlpeaJjXr0bE47K1hyXUHM2pRUr5zn10NS8C8VMYi4V3UQfe1YXaOIbeQyn4hADSA2O7reSdYHlUvZW12sLh1s70KLhuuFQEp0AF9SdetVik8WLjosCCdYMTa3Gm78Tl0OukVXtYrODkGZQIvwA/esCNPWKcDN1kAzAAIIPmeelqxjrFgXeHCuaXGgjyqvXEAESNBe9PaCRaIBN41qkaW+GlRCQJUTpV69i0I3bUylMhZ/1WP4mss1j0tghpIROpk5j6mo68QNJk+c1pizVztfCqZVCgSD4VAd0jz4GqJ57Xukxzq3w/aZxLRbKAsRbNFuhnUVQPv8AGImbVqKb9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6" name="AutoShape 4" descr="data:image/jpeg;base64,/9j/4AAQSkZJRgABAQAAAQABAAD/2wCEAAkGBxMSEhUSExMVFhUXFhUVGBYXFxUVFRcVFhUWFxYVFxgYHSggGBolGxUYITEhJSkrLi4uFx8zODMtNygtLisBCgoKDg0OFxAQGi0dHR0rKy0tLS0tLS0tLS0tLSsrLSstLS0tKysrLSstLTctLSstKystKzctLS0rNystKystLf/AABEIAKAA8AMBIgACEQEDEQH/xAAbAAABBQEBAAAAAAAAAAAAAAADAQIEBQYAB//EAEAQAAEDAgMFBgMFBQcFAAAAAAECAxEAIQQSMQUTQVFhBiIycYGRFEKxI1KhwfAVYtHh8QckM0NykqIlNGNksv/EABgBAQEBAQEAAAAAAAAAAAAAAAEAAgME/8QAIBEBAQEAAwACAgMAAAAAAAAAAAERAhIhMUETUQMiYf/aAAwDAQACEQMRAD8A9YCaUIogFOCa768mBhNOSAKeUczHlQXCRzHnVpzDkuzXJTmuaYpJInlqNPWiM3gDh+dFWGqeg3FFSqae8zI4T1qO3Ywap6bLDpIvREGa4ikW1FwaliMvU0kzUhSR8x9hSLbAg/zp1nD8MipKAB50Ftya4KkxWLNdJcSN5Q1udb0xZgUGqcTy50inDxv0oYiiEU3LW8ctPSjlenA0NKoogV60WGH5xThQsnWuLZHEVnI1tHSYN6csEVHbeoxVWbxbl8OSaIBUdJg0TfDzovFqcv2IU0ImDenBc01RBqkVpQadnoExXFda6s9gkp50VSwmo6X/AEphc61tzlwcvjlQlrJpEuDjQlmKpBaIhyD9a5t2D60AqpUQZtPInn6VDampxEi1BKxpMkcaZiJEDT6UxlM9KpDbqW0eVctXvQ4AED3oSVU4tOqQk89KENKQGoSnCnpXTCqkBqxD5qRSaHmpc9GHXGkmuJphVWgVdchVDJrpqSQF1xVQaXPFGLRLVxeqOpyaTNRi0bPXA0IGlzVpaNnp4fqMVU0qoxanB21Riug7ymlyqTFeWh72npqMinF2s9oetSkqAvTV4hP9RURbtD+J6D1vR3h61NcUItb8x0oqVhMRrVUt0kyT+uVEQs8TNF5mcEt12aYhcUALpwVWe7XRNLtNmo4XTgavyL8aQldLnoE0oNan8g/GPmpc1AzVwVWpzjN4j5q7NQc1dmrWs4KV0hVQprpq0HzShyhE02aUNnppNDJpJoQhNdNMmkmpC5q7NQQadNKPJpqlUhNMJqRc9DWukUaYaEXLTYqWW6Qt14+z2dUQimRU3d0m6o7GREy04NmpQRTqNOIyU04UeKVKaDgIFESmipbp6WqdGABNPSmjbunAVqDAMtdlqRSRWpWbxAy12WpGSkyVucmLxAikIqRu6Td1rsz1R8tdlo+SuyU9meiPkrslSMtdlq7Lqj5aTJUgprslPYdUfLXZaPkrstXZdQCimlFSctJlq7LqilFJkqUUU3JWbzbnBHDnWkLtR97FBU+Dxv715XsxKXiajYzaW7E6ngBqT06VW4nawRc3JnLx0jTmL1nX8Ut1cAnObcVSVGEhMcL6Vrjx32itdgNqOOqyhIAuSqdEi5Uegox2uCTlBjh5czVLj3E4RAwhUC4pIW7AmU/K0mLgTM2v61TttLAEut2zSMs9deVN4qRqnNvZFgOABCjlC5slZ0CuQPPhUt3amVWRQhQE3mI86xWIbK0qBdTkuCkoVCu7PDWn7F2wFK+BfWO6PsXjeOORf3uFuQmtThsF8bxnFk0ZGKNY1b7zC92uM06gRb7yTobX9atsHtQOcheOEHz5Hoa53jYWh35pd6agJeFGDlCxJ3hpC6aFmrqtGC7412/NCBrqdoyC740nxBoQVXVaOohfNJ8RQ5pFVdl1F35ppfoRVTFU9l1H35ppxJqOTTFKq7LoknFmhqxh6UBS6A4aux6JascelDVtA9KiE1HWursekTV7TVzFR3trKHEVEdRzioi+n8atanCLd3EACeAEm0iPTXjVVtfbKWkJMElRhKdSNeo5VW7b243h5BPfV8ulr3URfUeGsviHd6MzgDmfiXMhA5ceVj1rXD+P7qt/S0ViMyt6txuTcJUFKCRyiLC/TStn2fwiMIyvaDwHhKkJFhlNgRbVVgB1rOdheyyXll9aSnDoOil7zOtJ8KVQLDj7VJ/tB2irFP8AwySA0xK3ioHdly2VCiDYIkeqjyrd9rKuZWt87xa4dcUXHDqAo+BAJuAlNoHIGpYw4yyHEyExlVF+YM6i1vOqpjGIk71La1EiScUyk9DBbka/SpLWKw4jut8JjFM876N3qKaloKtmSk5RlIKYnlmsZ4Qagbb2QkoBzkEd4LB+0QvUKlI4HgLVIdxbJSogN5zIDinW8siyTky20J1mgOvM2OVEzoH2hfUaot+OtU2epYdnduN4xv4bFFKXWu6HNchNsw5tKtbhR8dgXmiQsoQufvnvJ4HS48udYbaSAHN/hnAXUTKQ4l2UaqTMCRB0PI8q2nZ7b2Hx2HDGIsk90KB7+HWbZZN8h4GtcuP3GJc8G2P2lIWWnUnKlIJdAtmOiFC944Vrmnxx4iekT6V53t/YysG423kKQCvdvFaChQsomMoIOh1MX51J2XtzKpIgFEmL5if3gYtcG3OufLhvw3K9En8vxpyTNVmDxSVJQU3BAEg5gkxYGKkh/S0/h+FckknlSTTW44fSnk8Z/CpGlV6VSuVNWieB+lcfT+flUSE0v60pFHrHPS/Ok4UIgVyppNKo8KZl4yTpyFKx2bpQjzpFGfprTVXuI/XpQcIs35HS9MWqkMDp70JRN45+RPS9RwMn9WvQ1o4g/jHp1p6r6e0jjr5caCpvoD5x5UkF2RY+8/yqK4edhfWKK45HGed06eX60qI88JAHKbREedahZtrZriCVnEJJUrOVZrk+lr2tFTdgbIexWIDSVpUiQXVADup5gxZXDrPSqPD7LzlLKGkOPLMJslEzaSAnugak17HsbY7ez2EsNBIcX3lrgJvHeWY0A0HvXblyz1yQ+1+3G9nYSGgAR9kymYzOx4iYuEjvE15rs7BqCAWjnUbuZlpFySQVDiqVKJJ4mm9p9sJxuLCwoIw7CVIbK9FIB7zonLOdQ0B0TRcHs51SQvdNPKMELKggkHSRkM6TBPqapMnoi1aw7upU0CDAGUwQdYtI8qUNOAZStnS53UnjaY4fnUBeylSQcGxwA+1UNfEbM6iit7HUmFfBMBRBjvkpjiD9na8cONGf6S4VpechTreWDMIUb+ZAA1NSNlMkRK2oiCIy3v3bjn6GLVCfw7m87zOFIMAJgnLlE8gTANFexoS8lvcYdK1Cwc1UJ+UlGl6aibXRIKs7YUBIumfDckkchHrWSxK14ZxOJbCcpTlcRmSUniUkjUEEEEaX61qRgC2vKcOySoKWrLJCiTeSE8OY/Co2KYeVmQGWkyDH3SJtmASDaba9a1xuM8vWs7K9p2XmQy8ZYXZtZgrZWR4FE8psahdo9gu4SM7inURCXFkCeIFrJOmnKa80acdwS1JVlUhRhaAZBA+aNZgmDxr1Xsf2pbKE4bEkOMOCG3FfLwyq5RMTwq5cM9nwJWfwOMcaBdQqcy050AoKSme9IkT6CLzW32Vtlt5AKYCoukkAg8Mokynmape03ZdxhzMkJWyrQ5dMqQQFEaGYjnrWaCcQlRdCSlwR8yQVmIVmXeNeoMiudk5N69ZQvgPSbfXh1pQ5xkdDz61m9ldoJCUvpCHDIEHNmHGSPCYGmltauUYgWgkjnc6aaVyswppX+gf5UPPfpzkeKdI9KHvpEjX2FES51HpWSUX4+tjSFWt9PKnT1FD3gvce1QMNye8bdB+Vcs8PyI/pSLWb2nSLfjTEq1kRfmOVRODh5U1blMW4CBJsf3omdNDTVEC/51EJawYIVp5kHlfjpQVqOsz0gjjrejqWBofSdKC44dQJ9bfzpRhUfXlP5xUdTw1nT96nOrkwTA4gA3Pn70IrTMACLnTjPKpoBWJSSYuRwm+vLz41Gek8D5z+po7qgeH/ABqEuNIg3ggflW4k3sbusGlWIdTmeWkXJbSUIiyQAkQozfnaq7t/2wIZLSAEuv8AjOYfZsCJED7wMf7udJiFFajAJQ33lAfMRqBWASC++p15SQpRBiUgBI0QCoQTpboa68fbtcLqbgw2LwpKkzORYIAIAAy5dRwmRc1a/Fogk768RBbEAWGrZvFUjuEVmzpZChfxEIA8gg8b/hQkMf8Aot9e/F+v41q+meNBmQQO/ie7pO6BGkj/AAwBMUmRsnMTic0hQJW2Ljl3RzNUvw6dBgmhx8WnrOlGbwRm2CaHmsTfTU2qWpr+IANkqgGwztknmQSn9TVkMYhQuHAmxI+wEazl7pseVZ5rZqr/AN2QDa0pIAmwGvvUljC2IGDbHPvJvHG8W60XKotWXUJCpDg5qC2/AeBtc0ruQ5QN6jJlgZmlJKTwvETFzJqLhdlOqTmThGgkEAnWDqAeXOtRsrs82rAvvuNgONqgAEEKBAICjNrmi4tYrbOz23MxHdJUCmVtkyZ4AXJ/D1qn2ViCyShwhTaomD4eSk+fGtUrDk2ODZGsneiesfwqm2rsvilKRGolOb/agQRbnrXThy+qzZ9vQeyfbLIn4XFAONkZUKkeE/Ko8RyPCou1tipZIUhTxbH76e4JBCVEEZk8BNYnY5n7Jenyk/Kfunofwr1XsnhYwri8WYbCg23OpmQRfUaD3rHLjnwpyYxxpCghSQVFGcZ1FoKJMC654AEcavMD2wSjKy5vFgGM6lI56Ag3FD7QdmSg5kNoKQCCCrLkvMG0KTWdxrRSLtNcu6pKlDmAEi4rOS/LXZ6G1tdCtASCLHMDboRb+tGb2knSFE8yqa892diFMpEbvLBAGbKdbnLqCPWtNh3QsShQVF7CbcQZ4zWLwxqL9O0EzOUz50/44HgfeqhBJvp05dKKB1rGNYnJx4Pyn3Fv61xxKibAAc5n8qipb/UU4I8varDIKkXkmdeEyedzauSPL2j86FlPMe30puYDjxmAasOQUNK/d9oPvTVJPEiOQoCMQgkkJMyAT/MmpKSPu/gJpw4ArDng5r5WFAc2cSPFN5F6n5z936RSkn7opkFVh2YrgsR5fX9caju7LXFlp9j/ABq3VI+UX660FQ6CtSMWvOe1CiEtsfIBvHIIzEjhEzAua0iuzaWmFg4l1C22WnHU2LSS8ojJAvMCfWs52SaTvkvYgpUneIVGpddJ7qJ6EyTytW+UlK3NqJKQs50gi4J+0+ZXEWrfxMc7Wd2n2aS0+jDnFiVBuCUAGHNABlP15VW7d2OjDPuMKxJUUGJhCdROkdRetZtJwrxAecw6FuJ3QSEud0ZPDeDJNrVVdp3CMU4cQ22h1akryKlYjKAL2zC1B1BY2G18GrFF5dnQ2Ew3lUSATKiLamoi9nZkFzOVAG5zNwCbgExrY+1bFpaVMYJgBkh11xwjd9wjMEjKmbfNfpVjtF5H/UijIjKWEylOXwlV1Zdbk1DXl+N2YUFC1EhsgkZigFQBvl0GtSGd0T41Act40Z8wRetb20xQ+AwBUUKB3vjCikkAAGNZuaxuEeQtYbShgrWcqUbtV1e9qfkyt/szENtbMV3llLz2UfaISSEgTCoIiE8uNTtmKa/Z2KIBy5gSN6k8E6KCYT7VnMXtFhwoYS5h0tMJypKkqKHHFH7VaAnS4gdK0Oyi3+zcT32suYSUoWECyfEDc0YPpmU7aYSFo3IUVjLmW+mUa+EhAgzzqjSERAdcJP8A5WkgnlIMwatn/g92oqea3likJwyyiBqFGb1WYR/DFUqWykAXnDkn/SkZrnpVCdsrYe/dMgNNjvuLK8+RE6zF1TIA41r9oPIxCUIQ4hDLYhtBKiY5rgeI0nZ5bGKQ+gJAaba3qUJ7sqFgtShqogRpbhUrAYJn4ND4bhzfhIOafmAgyK3bvy52LfY7zbiUsKdCnAmErggED/LM6kcDxqj7RbDWySsF3Kdcq0pSn3SbfStAhtv9pFrdosCrS85ZmqnDdpFvLLLq4gqCQLBdzZXMxw41mmM7s7ZG+S4W1H7JOYgvIJyk3VmKDHrSttoTbeTcf5yCkk8+7zrYYHApSnElAspgiABqNB1qgbw3hOU6jRlPAjiTas63EramCOHcCFOAqKc8AmY4mD1/KlaSomB5wBJg8+XlUj+0B0B8EKIO7BBSkK8JM34RN4qg2Ztf/LU6Qq3hUcqptcc6zY1xrVbJ2fnUQSQkAqJj+NCOGJNgo3tYifT8qsHAppoIUtQU73ibkhI0SDNqG3hcza151dyLGbz60YZVficOUGFJgjmKCFJT90ewp+UqMBJJ14HTzp/wqhbL/wDP8anQNTiYuR+FKFJJ4fq9ELK/u/8AJP8AGuxDKkBJMKnUJVOXorrUtOZYzAwJixv/ADoyNnuZZykDSSoG/vahIw6iJGS/70H6VcIYPwuWR45mZt51qRjlcU2NwTiQlUjUzCpI8xF/Oq5ZI5m0a1au4MFKjvQCAIA4871SPup0JjoaYPl592aWpt9lKmkwXW8oWFEpClpnKTzifavQnV97auY93eIuAFR9qdQSJ9684wuLbDjTiMUXQ24hwoXCfAoEJCje8elWre1FH4rM4zOLcQtyFRkSla1lCec5gJ6VqueNn2eYbdUp1LSsmHyu5cqFqcUEqlCculwlXSsvisbiHVrdUG8y1lRBCCBMQJJm2kVFwu1ltuNuN4ltG6koQkygT4pBV3yYuTei7b2kzjnd8sMNwLho5VuKtOdZix8rUH1suy+LlSHMQENloBptcpDa3FZilOWJBEySk+dPbwz7OHxqHygLG6Vm1BKlqMmOBOlefYkFwpnEMgIlKEJshCTwSCfcm5qQ7i3VNuNrxiFB0t7wkySGgQhIINk3mnwZV52m2wVYbDNNqSpxoubyEQgBURGas7hnMYoLDSAZ7pIbzqCTqkqToDx51XnZTakkfFN5pscx6agm4pPgkiSMW2kWByuLRPIwgiRrrOtMwr/DIxvh3IE2ENC3KelbLZiX07NxQWgBecZEhESIT8vGvMUYVMf92i9/8Vcxyur60T9noUZGLQCNMyir01oyL2rd1eLKoDYHmyf4Um1kYzCqAeLCSpJKbIg9J5ibiqheyUK1xaAeeaR5eK1R0bGbnvYpr/THdJ69+1P9V62vZPboaRiVOuNqzMhKUpgErUoiLXgU9G31qDeGAQG96hVklPezC9zNZBnZOHExiUAyYPdIv0zf1qdgmm21pWMQ0rKoKy2TOUg5Sc3GPSjz6VjfbZ2+1hNpuuOJUYbGXKfmKRY9Dz4RWAxOKzytPOSORJ4HlUHtPtkPvreLmZSzMQQAIskTy0qrweNCVAqKsvGACfQG1dJx8Y+Hq/Y3a6sWFYckhWUFa+Cmwb5jwP1o+1MI3vVLaUQxoSEpISR86QR30D06V527t5W73TI3TRuUpJKlHm4rVX0HKth2U7SpfAacMOjTSFgfn041z5cc9agu18HicKErUtpTavC6AkIMi0yDBi9RtnY7IBvHWVqsUjuwmPmUQO8eSfWrPtDhHXWUtodyNIJVkCc3sZ0Em3CaxzeFZUT/AHtH+zlpeaJjXr0bE47K1hyXUHM2pRUr5zn10NS8C8VMYi4V3UQfe1YXaOIbeQyn4hADSA2O7reSdYHlUvZW12sLh1s70KLhuuFQEp0AF9SdetVik8WLjosCCdYMTa3Gm78Tl0OukVXtYrODkGZQIvwA/esCNPWKcDN1kAzAAIIPmeelqxjrFgXeHCuaXGgjyqvXEAESNBe9PaCRaIBN41qkaW+GlRCQJUTpV69i0I3bUylMhZ/1WP4mss1j0tghpIROpk5j6mo68QNJk+c1pizVztfCqZVCgSD4VAd0jz4GqJ57Xukxzq3w/aZxLRbKAsRbNFuhnUVQPv8AGImbVqKb9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8" name="AutoShape 6" descr="data:image/jpeg;base64,/9j/4AAQSkZJRgABAQAAAQABAAD/2wCEAAkGBxMSEhUSExMVFhUXFhUVGBYXFxUVFRcVFhUWFxYVFxgYHSggGBolGxUYITEhJSkrLi4uFx8zODMtNygtLisBCgoKDg0OFxAQGi0dHR0rKy0tLS0tLS0tLS0tLSsrLSstLS0tKysrLSstLTctLSstKystKzctLS0rNystKystLf/AABEIAKAA8AMBIgACEQEDEQH/xAAbAAABBQEBAAAAAAAAAAAAAAADAQIEBQYAB//EAEAQAAEDAgMFBgMFBQcFAAAAAAECAxEAIQQSMQUTQVFhBiIycYGRFEKxI1KhwfAVYtHh8QckM0NykqIlNGNksv/EABgBAQEBAQEAAAAAAAAAAAAAAAEAAgME/8QAIBEBAQEAAwACAgMAAAAAAAAAAAERAhIhMUETUQMiYf/aAAwDAQACEQMRAD8A9YCaUIogFOCa768mBhNOSAKeUczHlQXCRzHnVpzDkuzXJTmuaYpJInlqNPWiM3gDh+dFWGqeg3FFSqae8zI4T1qO3Ywap6bLDpIvREGa4ikW1FwaliMvU0kzUhSR8x9hSLbAg/zp1nD8MipKAB50Ftya4KkxWLNdJcSN5Q1udb0xZgUGqcTy50inDxv0oYiiEU3LW8ctPSjlenA0NKoogV60WGH5xThQsnWuLZHEVnI1tHSYN6csEVHbeoxVWbxbl8OSaIBUdJg0TfDzovFqcv2IU0ImDenBc01RBqkVpQadnoExXFda6s9gkp50VSwmo6X/AEphc61tzlwcvjlQlrJpEuDjQlmKpBaIhyD9a5t2D60AqpUQZtPInn6VDampxEi1BKxpMkcaZiJEDT6UxlM9KpDbqW0eVctXvQ4AED3oSVU4tOqQk89KENKQGoSnCnpXTCqkBqxD5qRSaHmpc9GHXGkmuJphVWgVdchVDJrpqSQF1xVQaXPFGLRLVxeqOpyaTNRi0bPXA0IGlzVpaNnp4fqMVU0qoxanB21Riug7ymlyqTFeWh72npqMinF2s9oetSkqAvTV4hP9RURbtD+J6D1vR3h61NcUItb8x0oqVhMRrVUt0kyT+uVEQs8TNF5mcEt12aYhcUALpwVWe7XRNLtNmo4XTgavyL8aQldLnoE0oNan8g/GPmpc1AzVwVWpzjN4j5q7NQc1dmrWs4KV0hVQprpq0HzShyhE02aUNnppNDJpJoQhNdNMmkmpC5q7NQQadNKPJpqlUhNMJqRc9DWukUaYaEXLTYqWW6Qt14+z2dUQimRU3d0m6o7GREy04NmpQRTqNOIyU04UeKVKaDgIFESmipbp6WqdGABNPSmjbunAVqDAMtdlqRSRWpWbxAy12WpGSkyVucmLxAikIqRu6Td1rsz1R8tdlo+SuyU9meiPkrslSMtdlq7Lqj5aTJUgprslPYdUfLXZaPkrstXZdQCimlFSctJlq7LqilFJkqUUU3JWbzbnBHDnWkLtR97FBU+Dxv715XsxKXiajYzaW7E6ngBqT06VW4nawRc3JnLx0jTmL1nX8Ut1cAnObcVSVGEhMcL6Vrjx32itdgNqOOqyhIAuSqdEi5Uegox2uCTlBjh5czVLj3E4RAwhUC4pIW7AmU/K0mLgTM2v61TttLAEut2zSMs9deVN4qRqnNvZFgOABCjlC5slZ0CuQPPhUt3amVWRQhQE3mI86xWIbK0qBdTkuCkoVCu7PDWn7F2wFK+BfWO6PsXjeOORf3uFuQmtThsF8bxnFk0ZGKNY1b7zC92uM06gRb7yTobX9atsHtQOcheOEHz5Hoa53jYWh35pd6agJeFGDlCxJ3hpC6aFmrqtGC7412/NCBrqdoyC740nxBoQVXVaOohfNJ8RQ5pFVdl1F35ppfoRVTFU9l1H35ppxJqOTTFKq7LoknFmhqxh6UBS6A4aux6JascelDVtA9KiE1HWursekTV7TVzFR3trKHEVEdRzioi+n8atanCLd3EACeAEm0iPTXjVVtfbKWkJMElRhKdSNeo5VW7b243h5BPfV8ulr3URfUeGsviHd6MzgDmfiXMhA5ceVj1rXD+P7qt/S0ViMyt6txuTcJUFKCRyiLC/TStn2fwiMIyvaDwHhKkJFhlNgRbVVgB1rOdheyyXll9aSnDoOil7zOtJ8KVQLDj7VJ/tB2irFP8AwySA0xK3ioHdly2VCiDYIkeqjyrd9rKuZWt87xa4dcUXHDqAo+BAJuAlNoHIGpYw4yyHEyExlVF+YM6i1vOqpjGIk71La1EiScUyk9DBbka/SpLWKw4jut8JjFM876N3qKaloKtmSk5RlIKYnlmsZ4Qagbb2QkoBzkEd4LB+0QvUKlI4HgLVIdxbJSogN5zIDinW8siyTky20J1mgOvM2OVEzoH2hfUaot+OtU2epYdnduN4xv4bFFKXWu6HNchNsw5tKtbhR8dgXmiQsoQufvnvJ4HS48udYbaSAHN/hnAXUTKQ4l2UaqTMCRB0PI8q2nZ7b2Hx2HDGIsk90KB7+HWbZZN8h4GtcuP3GJc8G2P2lIWWnUnKlIJdAtmOiFC944Vrmnxx4iekT6V53t/YysG423kKQCvdvFaChQsomMoIOh1MX51J2XtzKpIgFEmL5if3gYtcG3OufLhvw3K9En8vxpyTNVmDxSVJQU3BAEg5gkxYGKkh/S0/h+FckknlSTTW44fSnk8Z/CpGlV6VSuVNWieB+lcfT+flUSE0v60pFHrHPS/Ok4UIgVyppNKo8KZl4yTpyFKx2bpQjzpFGfprTVXuI/XpQcIs35HS9MWqkMDp70JRN45+RPS9RwMn9WvQ1o4g/jHp1p6r6e0jjr5caCpvoD5x5UkF2RY+8/yqK4edhfWKK45HGed06eX60qI88JAHKbREedahZtrZriCVnEJJUrOVZrk+lr2tFTdgbIexWIDSVpUiQXVADup5gxZXDrPSqPD7LzlLKGkOPLMJslEzaSAnugak17HsbY7ez2EsNBIcX3lrgJvHeWY0A0HvXblyz1yQ+1+3G9nYSGgAR9kymYzOx4iYuEjvE15rs7BqCAWjnUbuZlpFySQVDiqVKJJ4mm9p9sJxuLCwoIw7CVIbK9FIB7zonLOdQ0B0TRcHs51SQvdNPKMELKggkHSRkM6TBPqapMnoi1aw7upU0CDAGUwQdYtI8qUNOAZStnS53UnjaY4fnUBeylSQcGxwA+1UNfEbM6iit7HUmFfBMBRBjvkpjiD9na8cONGf6S4VpechTreWDMIUb+ZAA1NSNlMkRK2oiCIy3v3bjn6GLVCfw7m87zOFIMAJgnLlE8gTANFexoS8lvcYdK1Cwc1UJ+UlGl6aibXRIKs7YUBIumfDckkchHrWSxK14ZxOJbCcpTlcRmSUniUkjUEEEEaX61qRgC2vKcOySoKWrLJCiTeSE8OY/Co2KYeVmQGWkyDH3SJtmASDaba9a1xuM8vWs7K9p2XmQy8ZYXZtZgrZWR4FE8psahdo9gu4SM7inURCXFkCeIFrJOmnKa80acdwS1JVlUhRhaAZBA+aNZgmDxr1Xsf2pbKE4bEkOMOCG3FfLwyq5RMTwq5cM9nwJWfwOMcaBdQqcy050AoKSme9IkT6CLzW32Vtlt5AKYCoukkAg8Mokynmape03ZdxhzMkJWyrQ5dMqQQFEaGYjnrWaCcQlRdCSlwR8yQVmIVmXeNeoMiudk5N69ZQvgPSbfXh1pQ5xkdDz61m9ldoJCUvpCHDIEHNmHGSPCYGmltauUYgWgkjnc6aaVyswppX+gf5UPPfpzkeKdI9KHvpEjX2FES51HpWSUX4+tjSFWt9PKnT1FD3gvce1QMNye8bdB+Vcs8PyI/pSLWb2nSLfjTEq1kRfmOVRODh5U1blMW4CBJsf3omdNDTVEC/51EJawYIVp5kHlfjpQVqOsz0gjjrejqWBofSdKC44dQJ9bfzpRhUfXlP5xUdTw1nT96nOrkwTA4gA3Pn70IrTMACLnTjPKpoBWJSSYuRwm+vLz41Gek8D5z+po7qgeH/ABqEuNIg3ggflW4k3sbusGlWIdTmeWkXJbSUIiyQAkQozfnaq7t/2wIZLSAEuv8AjOYfZsCJED7wMf7udJiFFajAJQ33lAfMRqBWASC++p15SQpRBiUgBI0QCoQTpboa68fbtcLqbgw2LwpKkzORYIAIAAy5dRwmRc1a/Fogk768RBbEAWGrZvFUjuEVmzpZChfxEIA8gg8b/hQkMf8Aot9e/F+v41q+meNBmQQO/ie7pO6BGkj/AAwBMUmRsnMTic0hQJW2Ljl3RzNUvw6dBgmhx8WnrOlGbwRm2CaHmsTfTU2qWpr+IANkqgGwztknmQSn9TVkMYhQuHAmxI+wEazl7pseVZ5rZqr/AN2QDa0pIAmwGvvUljC2IGDbHPvJvHG8W60XKotWXUJCpDg5qC2/AeBtc0ruQ5QN6jJlgZmlJKTwvETFzJqLhdlOqTmThGgkEAnWDqAeXOtRsrs82rAvvuNgONqgAEEKBAICjNrmi4tYrbOz23MxHdJUCmVtkyZ4AXJ/D1qn2ViCyShwhTaomD4eSk+fGtUrDk2ODZGsneiesfwqm2rsvilKRGolOb/agQRbnrXThy+qzZ9vQeyfbLIn4XFAONkZUKkeE/Ko8RyPCou1tipZIUhTxbH76e4JBCVEEZk8BNYnY5n7Jenyk/Kfunofwr1XsnhYwri8WYbCg23OpmQRfUaD3rHLjnwpyYxxpCghSQVFGcZ1FoKJMC654AEcavMD2wSjKy5vFgGM6lI56Ag3FD7QdmSg5kNoKQCCCrLkvMG0KTWdxrRSLtNcu6pKlDmAEi4rOS/LXZ6G1tdCtASCLHMDboRb+tGb2knSFE8yqa892diFMpEbvLBAGbKdbnLqCPWtNh3QsShQVF7CbcQZ4zWLwxqL9O0EzOUz50/44HgfeqhBJvp05dKKB1rGNYnJx4Pyn3Fv61xxKibAAc5n8qipb/UU4I8varDIKkXkmdeEyedzauSPL2j86FlPMe30puYDjxmAasOQUNK/d9oPvTVJPEiOQoCMQgkkJMyAT/MmpKSPu/gJpw4ArDng5r5WFAc2cSPFN5F6n5z936RSkn7opkFVh2YrgsR5fX9caju7LXFlp9j/ABq3VI+UX660FQ6CtSMWvOe1CiEtsfIBvHIIzEjhEzAua0iuzaWmFg4l1C22WnHU2LSS8ojJAvMCfWs52SaTvkvYgpUneIVGpddJ7qJ6EyTytW+UlK3NqJKQs50gi4J+0+ZXEWrfxMc7Wd2n2aS0+jDnFiVBuCUAGHNABlP15VW7d2OjDPuMKxJUUGJhCdROkdRetZtJwrxAecw6FuJ3QSEud0ZPDeDJNrVVdp3CMU4cQ22h1akryKlYjKAL2zC1B1BY2G18GrFF5dnQ2Ew3lUSATKiLamoi9nZkFzOVAG5zNwCbgExrY+1bFpaVMYJgBkh11xwjd9wjMEjKmbfNfpVjtF5H/UijIjKWEylOXwlV1Zdbk1DXl+N2YUFC1EhsgkZigFQBvl0GtSGd0T41Act40Z8wRetb20xQ+AwBUUKB3vjCikkAAGNZuaxuEeQtYbShgrWcqUbtV1e9qfkyt/szENtbMV3llLz2UfaISSEgTCoIiE8uNTtmKa/Z2KIBy5gSN6k8E6KCYT7VnMXtFhwoYS5h0tMJypKkqKHHFH7VaAnS4gdK0Oyi3+zcT32suYSUoWECyfEDc0YPpmU7aYSFo3IUVjLmW+mUa+EhAgzzqjSERAdcJP8A5WkgnlIMwatn/g92oqea3likJwyyiBqFGb1WYR/DFUqWykAXnDkn/SkZrnpVCdsrYe/dMgNNjvuLK8+RE6zF1TIA41r9oPIxCUIQ4hDLYhtBKiY5rgeI0nZ5bGKQ+gJAaba3qUJ7sqFgtShqogRpbhUrAYJn4ND4bhzfhIOafmAgyK3bvy52LfY7zbiUsKdCnAmErggED/LM6kcDxqj7RbDWySsF3Kdcq0pSn3SbfStAhtv9pFrdosCrS85ZmqnDdpFvLLLq4gqCQLBdzZXMxw41mmM7s7ZG+S4W1H7JOYgvIJyk3VmKDHrSttoTbeTcf5yCkk8+7zrYYHApSnElAspgiABqNB1qgbw3hOU6jRlPAjiTas63EramCOHcCFOAqKc8AmY4mD1/KlaSomB5wBJg8+XlUj+0B0B8EKIO7BBSkK8JM34RN4qg2Ztf/LU6Qq3hUcqptcc6zY1xrVbJ2fnUQSQkAqJj+NCOGJNgo3tYifT8qsHAppoIUtQU73ibkhI0SDNqG3hcza151dyLGbz60YZVficOUGFJgjmKCFJT90ewp+UqMBJJ14HTzp/wqhbL/wDP8anQNTiYuR+FKFJJ4fq9ELK/u/8AJP8AGuxDKkBJMKnUJVOXorrUtOZYzAwJixv/ADoyNnuZZykDSSoG/vahIw6iJGS/70H6VcIYPwuWR45mZt51qRjlcU2NwTiQlUjUzCpI8xF/Oq5ZI5m0a1au4MFKjvQCAIA4871SPup0JjoaYPl592aWpt9lKmkwXW8oWFEpClpnKTzifavQnV97auY93eIuAFR9qdQSJ9684wuLbDjTiMUXQ24hwoXCfAoEJCje8elWre1FH4rM4zOLcQtyFRkSla1lCec5gJ6VqueNn2eYbdUp1LSsmHyu5cqFqcUEqlCculwlXSsvisbiHVrdUG8y1lRBCCBMQJJm2kVFwu1ltuNuN4ltG6koQkygT4pBV3yYuTei7b2kzjnd8sMNwLho5VuKtOdZix8rUH1suy+LlSHMQENloBptcpDa3FZilOWJBEySk+dPbwz7OHxqHygLG6Vm1BKlqMmOBOlefYkFwpnEMgIlKEJshCTwSCfcm5qQ7i3VNuNrxiFB0t7wkySGgQhIINk3mnwZV52m2wVYbDNNqSpxoubyEQgBURGas7hnMYoLDSAZ7pIbzqCTqkqToDx51XnZTakkfFN5pscx6agm4pPgkiSMW2kWByuLRPIwgiRrrOtMwr/DIxvh3IE2ENC3KelbLZiX07NxQWgBecZEhESIT8vGvMUYVMf92i9/8Vcxyur60T9noUZGLQCNMyir01oyL2rd1eLKoDYHmyf4Um1kYzCqAeLCSpJKbIg9J5ibiqheyUK1xaAeeaR5eK1R0bGbnvYpr/THdJ69+1P9V62vZPboaRiVOuNqzMhKUpgErUoiLXgU9G31qDeGAQG96hVklPezC9zNZBnZOHExiUAyYPdIv0zf1qdgmm21pWMQ0rKoKy2TOUg5Sc3GPSjz6VjfbZ2+1hNpuuOJUYbGXKfmKRY9Dz4RWAxOKzytPOSORJ4HlUHtPtkPvreLmZSzMQQAIskTy0qrweNCVAqKsvGACfQG1dJx8Y+Hq/Y3a6sWFYckhWUFa+Cmwb5jwP1o+1MI3vVLaUQxoSEpISR86QR30D06V527t5W73TI3TRuUpJKlHm4rVX0HKth2U7SpfAacMOjTSFgfn041z5cc9agu18HicKErUtpTavC6AkIMi0yDBi9RtnY7IBvHWVqsUjuwmPmUQO8eSfWrPtDhHXWUtodyNIJVkCc3sZ0Em3CaxzeFZUT/AHtH+zlpeaJjXr0bE47K1hyXUHM2pRUr5zn10NS8C8VMYi4V3UQfe1YXaOIbeQyn4hADSA2O7reSdYHlUvZW12sLh1s70KLhuuFQEp0AF9SdetVik8WLjosCCdYMTa3Gm78Tl0OukVXtYrODkGZQIvwA/esCNPWKcDN1kAzAAIIPmeelqxjrFgXeHCuaXGgjyqvXEAESNBe9PaCRaIBN41qkaW+GlRCQJUTpV69i0I3bUylMhZ/1WP4mss1j0tghpIROpk5j6mo68QNJk+c1pizVztfCqZVCgSD4VAd0jz4GqJ57Xukxzq3w/aZxLRbKAsRbNFuhnUVQPv8AGImbVqKb9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80" name="AutoShape 8" descr="data:image/jpeg;base64,/9j/4AAQSkZJRgABAQAAAQABAAD/2wCEAAkGBxMSEhUSExMVFhUXFhUVGBYXFxUVFRcVFhUWFxYVFxgYHSggGBolGxUYITEhJSkrLi4uFx8zODMtNygtLisBCgoKDg0OFxAQGi0dHR0rKy0tLS0tLS0tLS0tLSsrLSstLS0tKysrLSstLTctLSstKystKzctLS0rNystKystLf/AABEIAKAA8AMBIgACEQEDEQH/xAAbAAABBQEBAAAAAAAAAAAAAAADAQIEBQYAB//EAEAQAAEDAgMFBgMFBQcFAAAAAAECAxEAIQQSMQUTQVFhBiIycYGRFEKxI1KhwfAVYtHh8QckM0NykqIlNGNksv/EABgBAQEBAQEAAAAAAAAAAAAAAAEAAgME/8QAIBEBAQEAAwACAgMAAAAAAAAAAAERAhIhMUETUQMiYf/aAAwDAQACEQMRAD8A9YCaUIogFOCa768mBhNOSAKeUczHlQXCRzHnVpzDkuzXJTmuaYpJInlqNPWiM3gDh+dFWGqeg3FFSqae8zI4T1qO3Ywap6bLDpIvREGa4ikW1FwaliMvU0kzUhSR8x9hSLbAg/zp1nD8MipKAB50Ftya4KkxWLNdJcSN5Q1udb0xZgUGqcTy50inDxv0oYiiEU3LW8ctPSjlenA0NKoogV60WGH5xThQsnWuLZHEVnI1tHSYN6csEVHbeoxVWbxbl8OSaIBUdJg0TfDzovFqcv2IU0ImDenBc01RBqkVpQadnoExXFda6s9gkp50VSwmo6X/AEphc61tzlwcvjlQlrJpEuDjQlmKpBaIhyD9a5t2D60AqpUQZtPInn6VDampxEi1BKxpMkcaZiJEDT6UxlM9KpDbqW0eVctXvQ4AED3oSVU4tOqQk89KENKQGoSnCnpXTCqkBqxD5qRSaHmpc9GHXGkmuJphVWgVdchVDJrpqSQF1xVQaXPFGLRLVxeqOpyaTNRi0bPXA0IGlzVpaNnp4fqMVU0qoxanB21Riug7ymlyqTFeWh72npqMinF2s9oetSkqAvTV4hP9RURbtD+J6D1vR3h61NcUItb8x0oqVhMRrVUt0kyT+uVEQs8TNF5mcEt12aYhcUALpwVWe7XRNLtNmo4XTgavyL8aQldLnoE0oNan8g/GPmpc1AzVwVWpzjN4j5q7NQc1dmrWs4KV0hVQprpq0HzShyhE02aUNnppNDJpJoQhNdNMmkmpC5q7NQQadNKPJpqlUhNMJqRc9DWukUaYaEXLTYqWW6Qt14+z2dUQimRU3d0m6o7GREy04NmpQRTqNOIyU04UeKVKaDgIFESmipbp6WqdGABNPSmjbunAVqDAMtdlqRSRWpWbxAy12WpGSkyVucmLxAikIqRu6Td1rsz1R8tdlo+SuyU9meiPkrslSMtdlq7Lqj5aTJUgprslPYdUfLXZaPkrstXZdQCimlFSctJlq7LqilFJkqUUU3JWbzbnBHDnWkLtR97FBU+Dxv715XsxKXiajYzaW7E6ngBqT06VW4nawRc3JnLx0jTmL1nX8Ut1cAnObcVSVGEhMcL6Vrjx32itdgNqOOqyhIAuSqdEi5Uegox2uCTlBjh5czVLj3E4RAwhUC4pIW7AmU/K0mLgTM2v61TttLAEut2zSMs9deVN4qRqnNvZFgOABCjlC5slZ0CuQPPhUt3amVWRQhQE3mI86xWIbK0qBdTkuCkoVCu7PDWn7F2wFK+BfWO6PsXjeOORf3uFuQmtThsF8bxnFk0ZGKNY1b7zC92uM06gRb7yTobX9atsHtQOcheOEHz5Hoa53jYWh35pd6agJeFGDlCxJ3hpC6aFmrqtGC7412/NCBrqdoyC740nxBoQVXVaOohfNJ8RQ5pFVdl1F35ppfoRVTFU9l1H35ppxJqOTTFKq7LoknFmhqxh6UBS6A4aux6JascelDVtA9KiE1HWursekTV7TVzFR3trKHEVEdRzioi+n8atanCLd3EACeAEm0iPTXjVVtfbKWkJMElRhKdSNeo5VW7b243h5BPfV8ulr3URfUeGsviHd6MzgDmfiXMhA5ceVj1rXD+P7qt/S0ViMyt6txuTcJUFKCRyiLC/TStn2fwiMIyvaDwHhKkJFhlNgRbVVgB1rOdheyyXll9aSnDoOil7zOtJ8KVQLDj7VJ/tB2irFP8AwySA0xK3ioHdly2VCiDYIkeqjyrd9rKuZWt87xa4dcUXHDqAo+BAJuAlNoHIGpYw4yyHEyExlVF+YM6i1vOqpjGIk71La1EiScUyk9DBbka/SpLWKw4jut8JjFM876N3qKaloKtmSk5RlIKYnlmsZ4Qagbb2QkoBzkEd4LB+0QvUKlI4HgLVIdxbJSogN5zIDinW8siyTky20J1mgOvM2OVEzoH2hfUaot+OtU2epYdnduN4xv4bFFKXWu6HNchNsw5tKtbhR8dgXmiQsoQufvnvJ4HS48udYbaSAHN/hnAXUTKQ4l2UaqTMCRB0PI8q2nZ7b2Hx2HDGIsk90KB7+HWbZZN8h4GtcuP3GJc8G2P2lIWWnUnKlIJdAtmOiFC944Vrmnxx4iekT6V53t/YysG423kKQCvdvFaChQsomMoIOh1MX51J2XtzKpIgFEmL5if3gYtcG3OufLhvw3K9En8vxpyTNVmDxSVJQU3BAEg5gkxYGKkh/S0/h+FckknlSTTW44fSnk8Z/CpGlV6VSuVNWieB+lcfT+flUSE0v60pFHrHPS/Ok4UIgVyppNKo8KZl4yTpyFKx2bpQjzpFGfprTVXuI/XpQcIs35HS9MWqkMDp70JRN45+RPS9RwMn9WvQ1o4g/jHp1p6r6e0jjr5caCpvoD5x5UkF2RY+8/yqK4edhfWKK45HGed06eX60qI88JAHKbREedahZtrZriCVnEJJUrOVZrk+lr2tFTdgbIexWIDSVpUiQXVADup5gxZXDrPSqPD7LzlLKGkOPLMJslEzaSAnugak17HsbY7ez2EsNBIcX3lrgJvHeWY0A0HvXblyz1yQ+1+3G9nYSGgAR9kymYzOx4iYuEjvE15rs7BqCAWjnUbuZlpFySQVDiqVKJJ4mm9p9sJxuLCwoIw7CVIbK9FIB7zonLOdQ0B0TRcHs51SQvdNPKMELKggkHSRkM6TBPqapMnoi1aw7upU0CDAGUwQdYtI8qUNOAZStnS53UnjaY4fnUBeylSQcGxwA+1UNfEbM6iit7HUmFfBMBRBjvkpjiD9na8cONGf6S4VpechTreWDMIUb+ZAA1NSNlMkRK2oiCIy3v3bjn6GLVCfw7m87zOFIMAJgnLlE8gTANFexoS8lvcYdK1Cwc1UJ+UlGl6aibXRIKs7YUBIumfDckkchHrWSxK14ZxOJbCcpTlcRmSUniUkjUEEEEaX61qRgC2vKcOySoKWrLJCiTeSE8OY/Co2KYeVmQGWkyDH3SJtmASDaba9a1xuM8vWs7K9p2XmQy8ZYXZtZgrZWR4FE8psahdo9gu4SM7inURCXFkCeIFrJOmnKa80acdwS1JVlUhRhaAZBA+aNZgmDxr1Xsf2pbKE4bEkOMOCG3FfLwyq5RMTwq5cM9nwJWfwOMcaBdQqcy050AoKSme9IkT6CLzW32Vtlt5AKYCoukkAg8Mokynmape03ZdxhzMkJWyrQ5dMqQQFEaGYjnrWaCcQlRdCSlwR8yQVmIVmXeNeoMiudk5N69ZQvgPSbfXh1pQ5xkdDz61m9ldoJCUvpCHDIEHNmHGSPCYGmltauUYgWgkjnc6aaVyswppX+gf5UPPfpzkeKdI9KHvpEjX2FES51HpWSUX4+tjSFWt9PKnT1FD3gvce1QMNye8bdB+Vcs8PyI/pSLWb2nSLfjTEq1kRfmOVRODh5U1blMW4CBJsf3omdNDTVEC/51EJawYIVp5kHlfjpQVqOsz0gjjrejqWBofSdKC44dQJ9bfzpRhUfXlP5xUdTw1nT96nOrkwTA4gA3Pn70IrTMACLnTjPKpoBWJSSYuRwm+vLz41Gek8D5z+po7qgeH/ABqEuNIg3ggflW4k3sbusGlWIdTmeWkXJbSUIiyQAkQozfnaq7t/2wIZLSAEuv8AjOYfZsCJED7wMf7udJiFFajAJQ33lAfMRqBWASC++p15SQpRBiUgBI0QCoQTpboa68fbtcLqbgw2LwpKkzORYIAIAAy5dRwmRc1a/Fogk768RBbEAWGrZvFUjuEVmzpZChfxEIA8gg8b/hQkMf8Aot9e/F+v41q+meNBmQQO/ie7pO6BGkj/AAwBMUmRsnMTic0hQJW2Ljl3RzNUvw6dBgmhx8WnrOlGbwRm2CaHmsTfTU2qWpr+IANkqgGwztknmQSn9TVkMYhQuHAmxI+wEazl7pseVZ5rZqr/AN2QDa0pIAmwGvvUljC2IGDbHPvJvHG8W60XKotWXUJCpDg5qC2/AeBtc0ruQ5QN6jJlgZmlJKTwvETFzJqLhdlOqTmThGgkEAnWDqAeXOtRsrs82rAvvuNgONqgAEEKBAICjNrmi4tYrbOz23MxHdJUCmVtkyZ4AXJ/D1qn2ViCyShwhTaomD4eSk+fGtUrDk2ODZGsneiesfwqm2rsvilKRGolOb/agQRbnrXThy+qzZ9vQeyfbLIn4XFAONkZUKkeE/Ko8RyPCou1tipZIUhTxbH76e4JBCVEEZk8BNYnY5n7Jenyk/Kfunofwr1XsnhYwri8WYbCg23OpmQRfUaD3rHLjnwpyYxxpCghSQVFGcZ1FoKJMC654AEcavMD2wSjKy5vFgGM6lI56Ag3FD7QdmSg5kNoKQCCCrLkvMG0KTWdxrRSLtNcu6pKlDmAEi4rOS/LXZ6G1tdCtASCLHMDboRb+tGb2knSFE8yqa892diFMpEbvLBAGbKdbnLqCPWtNh3QsShQVF7CbcQZ4zWLwxqL9O0EzOUz50/44HgfeqhBJvp05dKKB1rGNYnJx4Pyn3Fv61xxKibAAc5n8qipb/UU4I8varDIKkXkmdeEyedzauSPL2j86FlPMe30puYDjxmAasOQUNK/d9oPvTVJPEiOQoCMQgkkJMyAT/MmpKSPu/gJpw4ArDng5r5WFAc2cSPFN5F6n5z936RSkn7opkFVh2YrgsR5fX9caju7LXFlp9j/ABq3VI+UX660FQ6CtSMWvOe1CiEtsfIBvHIIzEjhEzAua0iuzaWmFg4l1C22WnHU2LSS8ojJAvMCfWs52SaTvkvYgpUneIVGpddJ7qJ6EyTytW+UlK3NqJKQs50gi4J+0+ZXEWrfxMc7Wd2n2aS0+jDnFiVBuCUAGHNABlP15VW7d2OjDPuMKxJUUGJhCdROkdRetZtJwrxAecw6FuJ3QSEud0ZPDeDJNrVVdp3CMU4cQ22h1akryKlYjKAL2zC1B1BY2G18GrFF5dnQ2Ew3lUSATKiLamoi9nZkFzOVAG5zNwCbgExrY+1bFpaVMYJgBkh11xwjd9wjMEjKmbfNfpVjtF5H/UijIjKWEylOXwlV1Zdbk1DXl+N2YUFC1EhsgkZigFQBvl0GtSGd0T41Act40Z8wRetb20xQ+AwBUUKB3vjCikkAAGNZuaxuEeQtYbShgrWcqUbtV1e9qfkyt/szENtbMV3llLz2UfaISSEgTCoIiE8uNTtmKa/Z2KIBy5gSN6k8E6KCYT7VnMXtFhwoYS5h0tMJypKkqKHHFH7VaAnS4gdK0Oyi3+zcT32suYSUoWECyfEDc0YPpmU7aYSFo3IUVjLmW+mUa+EhAgzzqjSERAdcJP8A5WkgnlIMwatn/g92oqea3likJwyyiBqFGb1WYR/DFUqWykAXnDkn/SkZrnpVCdsrYe/dMgNNjvuLK8+RE6zF1TIA41r9oPIxCUIQ4hDLYhtBKiY5rgeI0nZ5bGKQ+gJAaba3qUJ7sqFgtShqogRpbhUrAYJn4ND4bhzfhIOafmAgyK3bvy52LfY7zbiUsKdCnAmErggED/LM6kcDxqj7RbDWySsF3Kdcq0pSn3SbfStAhtv9pFrdosCrS85ZmqnDdpFvLLLq4gqCQLBdzZXMxw41mmM7s7ZG+S4W1H7JOYgvIJyk3VmKDHrSttoTbeTcf5yCkk8+7zrYYHApSnElAspgiABqNB1qgbw3hOU6jRlPAjiTas63EramCOHcCFOAqKc8AmY4mD1/KlaSomB5wBJg8+XlUj+0B0B8EKIO7BBSkK8JM34RN4qg2Ztf/LU6Qq3hUcqptcc6zY1xrVbJ2fnUQSQkAqJj+NCOGJNgo3tYifT8qsHAppoIUtQU73ibkhI0SDNqG3hcza151dyLGbz60YZVficOUGFJgjmKCFJT90ewp+UqMBJJ14HTzp/wqhbL/wDP8anQNTiYuR+FKFJJ4fq9ELK/u/8AJP8AGuxDKkBJMKnUJVOXorrUtOZYzAwJixv/ADoyNnuZZykDSSoG/vahIw6iJGS/70H6VcIYPwuWR45mZt51qRjlcU2NwTiQlUjUzCpI8xF/Oq5ZI5m0a1au4MFKjvQCAIA4871SPup0JjoaYPl592aWpt9lKmkwXW8oWFEpClpnKTzifavQnV97auY93eIuAFR9qdQSJ9684wuLbDjTiMUXQ24hwoXCfAoEJCje8elWre1FH4rM4zOLcQtyFRkSla1lCec5gJ6VqueNn2eYbdUp1LSsmHyu5cqFqcUEqlCculwlXSsvisbiHVrdUG8y1lRBCCBMQJJm2kVFwu1ltuNuN4ltG6koQkygT4pBV3yYuTei7b2kzjnd8sMNwLho5VuKtOdZix8rUH1suy+LlSHMQENloBptcpDa3FZilOWJBEySk+dPbwz7OHxqHygLG6Vm1BKlqMmOBOlefYkFwpnEMgIlKEJshCTwSCfcm5qQ7i3VNuNrxiFB0t7wkySGgQhIINk3mnwZV52m2wVYbDNNqSpxoubyEQgBURGas7hnMYoLDSAZ7pIbzqCTqkqToDx51XnZTakkfFN5pscx6agm4pPgkiSMW2kWByuLRPIwgiRrrOtMwr/DIxvh3IE2ENC3KelbLZiX07NxQWgBecZEhESIT8vGvMUYVMf92i9/8Vcxyur60T9noUZGLQCNMyir01oyL2rd1eLKoDYHmyf4Um1kYzCqAeLCSpJKbIg9J5ibiqheyUK1xaAeeaR5eK1R0bGbnvYpr/THdJ69+1P9V62vZPboaRiVOuNqzMhKUpgErUoiLXgU9G31qDeGAQG96hVklPezC9zNZBnZOHExiUAyYPdIv0zf1qdgmm21pWMQ0rKoKy2TOUg5Sc3GPSjz6VjfbZ2+1hNpuuOJUYbGXKfmKRY9Dz4RWAxOKzytPOSORJ4HlUHtPtkPvreLmZSzMQQAIskTy0qrweNCVAqKsvGACfQG1dJx8Y+Hq/Y3a6sWFYckhWUFa+Cmwb5jwP1o+1MI3vVLaUQxoSEpISR86QR30D06V527t5W73TI3TRuUpJKlHm4rVX0HKth2U7SpfAacMOjTSFgfn041z5cc9agu18HicKErUtpTavC6AkIMi0yDBi9RtnY7IBvHWVqsUjuwmPmUQO8eSfWrPtDhHXWUtodyNIJVkCc3sZ0Em3CaxzeFZUT/AHtH+zlpeaJjXr0bE47K1hyXUHM2pRUr5zn10NS8C8VMYi4V3UQfe1YXaOIbeQyn4hADSA2O7reSdYHlUvZW12sLh1s70KLhuuFQEp0AF9SdetVik8WLjosCCdYMTa3Gm78Tl0OukVXtYrODkGZQIvwA/esCNPWKcDN1kAzAAIIPmeelqxjrFgXeHCuaXGgjyqvXEAESNBe9PaCRaIBN41qkaW+GlRCQJUTpV69i0I3bUylMhZ/1WP4mss1j0tghpIROpk5j6mo68QNJk+c1pizVztfCqZVCgSD4VAd0jz4GqJ57Xukxzq3w/aZxLRbKAsRbNFuhnUVQPv8AGImbVqKb9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8682" name="Picture 10" descr="http://p0.qhimg.com/t013c5ec5f58e89af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5040560" cy="5760640"/>
          </a:xfrm>
          <a:prstGeom prst="rect">
            <a:avLst/>
          </a:prstGeom>
          <a:noFill/>
        </p:spPr>
      </p:pic>
      <p:pic>
        <p:nvPicPr>
          <p:cNvPr id="10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25144"/>
            <a:ext cx="1872208" cy="1556792"/>
          </a:xfrm>
          <a:prstGeom prst="rect">
            <a:avLst/>
          </a:prstGeom>
          <a:noFill/>
        </p:spPr>
      </p:pic>
      <p:sp>
        <p:nvSpPr>
          <p:cNvPr id="11" name="雲朵形圖說文字 10"/>
          <p:cNvSpPr/>
          <p:nvPr/>
        </p:nvSpPr>
        <p:spPr>
          <a:xfrm>
            <a:off x="5796136" y="2996952"/>
            <a:ext cx="316835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假如生命只有一天，你會怎樣度過餘下的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24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小時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55576" y="476672"/>
            <a:ext cx="48245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 smtClean="0">
              <a:solidFill>
                <a:schemeClr val="accent3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chemeClr val="accent3"/>
                </a:solidFill>
                <a:latin typeface="標楷體" pitchFamily="65" charset="-120"/>
                <a:ea typeface="標楷體" pitchFamily="65" charset="-120"/>
              </a:rPr>
              <a:t>縱然你有生涯目標，但如你不懂得運用時間，都難以達成目標</a:t>
            </a:r>
            <a:r>
              <a:rPr lang="zh-TW" altLang="en-US" sz="2000" dirty="0" smtClean="0">
                <a:solidFill>
                  <a:schemeClr val="accent3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dirty="0">
              <a:solidFill>
                <a:schemeClr val="accent3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時間的煩惱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endParaRPr lang="en-US" altLang="zh-TW" sz="2000" b="1" dirty="0" smtClean="0"/>
          </a:p>
          <a:p>
            <a:r>
              <a:rPr lang="zh-TW" altLang="en-US" sz="2000" b="1" dirty="0" smtClean="0"/>
              <a:t>學校活動好多，我樣樣都有興趣，唔知點分配時間參加</a:t>
            </a:r>
            <a:r>
              <a:rPr lang="en-US" altLang="zh-TW" sz="2000" b="1" dirty="0" smtClean="0"/>
              <a:t>?</a:t>
            </a:r>
          </a:p>
          <a:p>
            <a:endParaRPr lang="en-US" altLang="zh-TW" sz="2000" b="1" dirty="0" smtClean="0"/>
          </a:p>
          <a:p>
            <a:r>
              <a:rPr lang="zh-TW" altLang="en-US" sz="2000" b="1" dirty="0" smtClean="0"/>
              <a:t>我想專心溫習，但周圍好多野玩，朋友又約我去街，好難專心呀</a:t>
            </a:r>
            <a:r>
              <a:rPr lang="en-US" altLang="zh-TW" sz="2000" b="1" dirty="0" smtClean="0"/>
              <a:t>!</a:t>
            </a:r>
          </a:p>
          <a:p>
            <a:endParaRPr lang="en-US" altLang="zh-TW" sz="2000" b="1" dirty="0" smtClean="0"/>
          </a:p>
          <a:p>
            <a:r>
              <a:rPr lang="zh-TW" altLang="en-US" sz="2000" b="1" dirty="0" smtClean="0"/>
              <a:t>時間好唔夠用，升班後多左職務唔識點分配時間呀</a:t>
            </a:r>
            <a:r>
              <a:rPr lang="en-US" altLang="zh-TW" sz="2000" b="1" dirty="0" smtClean="0"/>
              <a:t>!</a:t>
            </a:r>
            <a:endParaRPr lang="zh-TW" altLang="en-US" sz="2000" b="1" dirty="0"/>
          </a:p>
        </p:txBody>
      </p:sp>
      <p:pic>
        <p:nvPicPr>
          <p:cNvPr id="10244" name="Picture 4" descr="http://fmobserver.com/wp-content/uploads/2014/11/ti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509120"/>
            <a:ext cx="54006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時間的特性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CN" sz="2000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CN" altLang="en-US" sz="2000" b="1" dirty="0" smtClean="0">
                <a:latin typeface="新細明體" pitchFamily="18" charset="-120"/>
                <a:ea typeface="新細明體" pitchFamily="18" charset="-120"/>
              </a:rPr>
              <a:t>供给</a:t>
            </a:r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無彈</a:t>
            </a:r>
            <a:r>
              <a:rPr lang="zh-CN" altLang="en-US" sz="2000" b="1" dirty="0" smtClean="0">
                <a:latin typeface="新細明體" pitchFamily="18" charset="-120"/>
                <a:ea typeface="新細明體" pitchFamily="18" charset="-120"/>
              </a:rPr>
              <a:t>性</a:t>
            </a:r>
            <a:endParaRPr lang="zh-CN" altLang="zh-TW" sz="2000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zh-CN" altLang="zh-TW" sz="2000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無</a:t>
            </a:r>
            <a:r>
              <a:rPr lang="zh-CN" altLang="en-US" sz="2000" b="1" dirty="0" smtClean="0">
                <a:latin typeface="新細明體" pitchFamily="18" charset="-120"/>
                <a:ea typeface="新細明體" pitchFamily="18" charset="-120"/>
              </a:rPr>
              <a:t>法</a:t>
            </a:r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儲蓄</a:t>
            </a:r>
            <a:endParaRPr lang="zh-CN" altLang="zh-TW" sz="2000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zh-CN" altLang="zh-TW" sz="2000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無</a:t>
            </a:r>
            <a:r>
              <a:rPr lang="zh-CN" altLang="en-US" sz="2000" b="1" dirty="0" smtClean="0">
                <a:latin typeface="新細明體" pitchFamily="18" charset="-120"/>
                <a:ea typeface="新細明體" pitchFamily="18" charset="-120"/>
              </a:rPr>
              <a:t>法替代</a:t>
            </a:r>
            <a:endParaRPr lang="zh-CN" altLang="zh-TW" sz="2000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zh-CN" altLang="zh-TW" sz="2000" b="1" dirty="0" smtClean="0">
              <a:latin typeface="新細明體" pitchFamily="18" charset="-120"/>
              <a:ea typeface="新細明體" pitchFamily="18" charset="-120"/>
            </a:endParaRPr>
          </a:p>
          <a:p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無</a:t>
            </a:r>
            <a:r>
              <a:rPr lang="zh-CN" altLang="en-US" sz="2000" b="1" dirty="0" smtClean="0">
                <a:latin typeface="新細明體" pitchFamily="18" charset="-120"/>
                <a:ea typeface="新細明體" pitchFamily="18" charset="-120"/>
              </a:rPr>
              <a:t>法失而</a:t>
            </a:r>
            <a:r>
              <a:rPr lang="zh-TW" altLang="en-US" sz="2000" b="1" dirty="0" smtClean="0">
                <a:latin typeface="新細明體" pitchFamily="18" charset="-120"/>
                <a:ea typeface="新細明體" pitchFamily="18" charset="-120"/>
              </a:rPr>
              <a:t>復</a:t>
            </a:r>
            <a:r>
              <a:rPr lang="zh-CN" altLang="en-US" sz="2000" b="1" dirty="0" smtClean="0">
                <a:latin typeface="新細明體" pitchFamily="18" charset="-120"/>
                <a:ea typeface="新細明體" pitchFamily="18" charset="-120"/>
              </a:rPr>
              <a:t>得</a:t>
            </a:r>
            <a:endParaRPr lang="zh-CN" altLang="zh-TW" sz="2000" b="1" dirty="0" smtClean="0">
              <a:latin typeface="新細明體" pitchFamily="18" charset="-120"/>
              <a:ea typeface="新細明體" pitchFamily="18" charset="-120"/>
            </a:endParaRPr>
          </a:p>
          <a:p>
            <a:endParaRPr lang="zh-TW" altLang="en-US" dirty="0"/>
          </a:p>
        </p:txBody>
      </p:sp>
      <p:pic>
        <p:nvPicPr>
          <p:cNvPr id="24578" name="Picture 2" descr="http://images.clipartpanda.com/time-clipart-free-time-clipart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4664"/>
            <a:ext cx="3888432" cy="3015519"/>
          </a:xfrm>
          <a:prstGeom prst="rect">
            <a:avLst/>
          </a:prstGeom>
          <a:noFill/>
        </p:spPr>
      </p:pic>
      <p:pic>
        <p:nvPicPr>
          <p:cNvPr id="7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013176"/>
            <a:ext cx="1872208" cy="1628800"/>
          </a:xfrm>
          <a:prstGeom prst="rect">
            <a:avLst/>
          </a:prstGeom>
          <a:noFill/>
        </p:spPr>
      </p:pic>
      <p:sp>
        <p:nvSpPr>
          <p:cNvPr id="8" name="雲朵形圖說文字 7"/>
          <p:cNvSpPr/>
          <p:nvPr/>
        </p:nvSpPr>
        <p:spPr>
          <a:xfrm>
            <a:off x="5436096" y="3429000"/>
            <a:ext cx="316835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雖然時間係咁不近人情，但同學係可以學習一些原則同方法更好地運用時間。</a:t>
            </a:r>
            <a:endParaRPr lang="en-US" altLang="zh-TW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檢視你分配時間的習慣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zh-TW" b="1" dirty="0" smtClean="0"/>
          </a:p>
          <a:p>
            <a:r>
              <a:rPr lang="zh-TW" altLang="en-US" sz="11200" b="1" dirty="0" smtClean="0">
                <a:latin typeface="+mn-ea"/>
              </a:rPr>
              <a:t>溫習</a:t>
            </a:r>
            <a:endParaRPr lang="en-US" altLang="zh-TW" sz="11200" b="1" dirty="0" smtClean="0">
              <a:latin typeface="+mn-ea"/>
            </a:endParaRPr>
          </a:p>
          <a:p>
            <a:r>
              <a:rPr lang="zh-TW" altLang="en-US" sz="11200" b="1" dirty="0" smtClean="0">
                <a:latin typeface="+mn-ea"/>
              </a:rPr>
              <a:t>做功課</a:t>
            </a:r>
            <a:endParaRPr lang="en-US" altLang="zh-TW" sz="11200" b="1" dirty="0" smtClean="0">
              <a:latin typeface="+mn-ea"/>
            </a:endParaRPr>
          </a:p>
          <a:p>
            <a:r>
              <a:rPr lang="zh-TW" altLang="en-US" sz="11200" b="1" dirty="0" smtClean="0">
                <a:latin typeface="+mn-ea"/>
              </a:rPr>
              <a:t>做家務</a:t>
            </a:r>
            <a:endParaRPr lang="en-US" altLang="zh-TW" sz="11200" b="1" dirty="0" smtClean="0">
              <a:latin typeface="+mn-ea"/>
            </a:endParaRPr>
          </a:p>
          <a:p>
            <a:r>
              <a:rPr lang="zh-TW" altLang="en-US" sz="11200" b="1" dirty="0" smtClean="0">
                <a:latin typeface="+mn-ea"/>
              </a:rPr>
              <a:t>補習</a:t>
            </a:r>
            <a:endParaRPr lang="en-US" altLang="zh-TW" sz="11200" b="1" dirty="0" smtClean="0">
              <a:latin typeface="+mn-ea"/>
            </a:endParaRPr>
          </a:p>
          <a:p>
            <a:r>
              <a:rPr lang="zh-TW" altLang="en-US" sz="11200" b="1" dirty="0" smtClean="0">
                <a:latin typeface="+mn-ea"/>
              </a:rPr>
              <a:t>課外活動</a:t>
            </a:r>
            <a:endParaRPr lang="en-US" altLang="zh-TW" sz="11200" b="1" dirty="0" smtClean="0">
              <a:latin typeface="+mn-ea"/>
            </a:endParaRPr>
          </a:p>
          <a:p>
            <a:r>
              <a:rPr lang="zh-TW" altLang="en-US" sz="11200" b="1" dirty="0" smtClean="0">
                <a:latin typeface="+mn-ea"/>
              </a:rPr>
              <a:t>拍拖</a:t>
            </a:r>
            <a:endParaRPr lang="en-US" altLang="zh-TW" sz="11200" b="1" dirty="0" smtClean="0">
              <a:latin typeface="+mn-ea"/>
            </a:endParaRPr>
          </a:p>
          <a:p>
            <a:r>
              <a:rPr lang="zh-TW" altLang="en-US" sz="11200" b="1" dirty="0" smtClean="0">
                <a:latin typeface="+mn-ea"/>
              </a:rPr>
              <a:t>娛樂</a:t>
            </a:r>
            <a:endParaRPr lang="en-US" altLang="zh-TW" sz="11200" b="1" dirty="0" smtClean="0">
              <a:latin typeface="+mn-ea"/>
            </a:endParaRPr>
          </a:p>
          <a:p>
            <a:r>
              <a:rPr lang="zh-TW" altLang="en-US" sz="11200" b="1" dirty="0" smtClean="0">
                <a:latin typeface="+mn-ea"/>
              </a:rPr>
              <a:t>做兼職</a:t>
            </a:r>
            <a:endParaRPr lang="en-US" altLang="zh-TW" sz="11200" b="1" dirty="0" smtClean="0">
              <a:latin typeface="+mn-ea"/>
            </a:endParaRPr>
          </a:p>
          <a:p>
            <a:r>
              <a:rPr lang="zh-TW" altLang="en-US" sz="11200" b="1" dirty="0" smtClean="0">
                <a:latin typeface="+mn-ea"/>
              </a:rPr>
              <a:t>與家人相處</a:t>
            </a:r>
            <a:endParaRPr lang="en-US" altLang="zh-TW" sz="11200" b="1" dirty="0" smtClean="0">
              <a:latin typeface="+mn-ea"/>
            </a:endParaRPr>
          </a:p>
          <a:p>
            <a:r>
              <a:rPr lang="zh-TW" altLang="en-US" sz="11200" b="1" dirty="0" smtClean="0">
                <a:latin typeface="+mn-ea"/>
              </a:rPr>
              <a:t>與朋友相處</a:t>
            </a:r>
            <a:endParaRPr lang="zh-TW" altLang="en-US" sz="11200" b="1" dirty="0">
              <a:latin typeface="+mn-ea"/>
            </a:endParaRPr>
          </a:p>
        </p:txBody>
      </p:sp>
      <p:pic>
        <p:nvPicPr>
          <p:cNvPr id="5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229200"/>
            <a:ext cx="1872208" cy="1628800"/>
          </a:xfrm>
          <a:prstGeom prst="rect">
            <a:avLst/>
          </a:prstGeom>
          <a:noFill/>
        </p:spPr>
      </p:pic>
      <p:pic>
        <p:nvPicPr>
          <p:cNvPr id="4" name="Picture 2" descr="http://www.everydayminimalist.com/wp-content/uploads/2009/11/hoar01_websi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568" y="1435596"/>
            <a:ext cx="3672408" cy="3803177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5796136" y="3429000"/>
            <a:ext cx="3168352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請同學利用工作紙檢視你的時間分配比例和時間運用風格。</a:t>
            </a:r>
            <a:endParaRPr lang="en-US" altLang="zh-TW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china.cn/attachement/jpg/site1000/20131224/c86000a0d81914230bf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5203496" cy="316835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了解你管理時間的風格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557120"/>
          </a:xfrm>
        </p:spPr>
        <p:txBody>
          <a:bodyPr>
            <a:normAutofit/>
          </a:bodyPr>
          <a:lstStyle/>
          <a:p>
            <a:endParaRPr lang="en-US" altLang="zh-TW" sz="2000" b="1" dirty="0" smtClean="0"/>
          </a:p>
          <a:p>
            <a:r>
              <a:rPr lang="zh-TW" altLang="en-US" sz="3000" b="1" dirty="0" smtClean="0"/>
              <a:t>平均分配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睇心情做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拖得就拖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集中做鍾意的事情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邊樣急做邊樣先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先做重要的事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友情至上</a:t>
            </a:r>
            <a:endParaRPr lang="en-US" altLang="zh-TW" sz="3000" b="1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23528" y="1003647"/>
            <a:ext cx="7467600" cy="4873625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zh-TW" sz="2800" b="1" dirty="0" smtClean="0"/>
              <a:t>1.</a:t>
            </a:r>
            <a:r>
              <a:rPr lang="zh-TW" altLang="en-US" sz="2800" b="1" dirty="0" smtClean="0"/>
              <a:t>先做重要又緊急的事</a:t>
            </a:r>
            <a:endParaRPr lang="en-US" altLang="zh-TW" sz="2800" b="1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None/>
            </a:pPr>
            <a:endParaRPr lang="en-US" altLang="zh-TW" dirty="0" smtClean="0"/>
          </a:p>
          <a:p>
            <a:pPr marL="457200" indent="-457200">
              <a:buNone/>
            </a:pPr>
            <a:r>
              <a:rPr lang="zh-TW" altLang="en-US" sz="1400" b="1" dirty="0" smtClean="0">
                <a:solidFill>
                  <a:srgbClr val="7030A0"/>
                </a:solidFill>
              </a:rPr>
              <a:t>          </a:t>
            </a:r>
            <a:r>
              <a:rPr lang="zh-TW" altLang="en-US" b="1" dirty="0" smtClean="0">
                <a:solidFill>
                  <a:srgbClr val="7030A0"/>
                </a:solidFill>
              </a:rPr>
              <a:t>到醫院見親人最後一面</a:t>
            </a:r>
            <a:endParaRPr lang="en-US" altLang="zh-TW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zh-TW" sz="2800" dirty="0" smtClean="0"/>
              <a:t>2.</a:t>
            </a:r>
            <a:r>
              <a:rPr lang="zh-TW" altLang="en-US" sz="2800" dirty="0" smtClean="0"/>
              <a:t> </a:t>
            </a:r>
            <a:r>
              <a:rPr lang="zh-TW" altLang="en-US" sz="2800" b="1" dirty="0" smtClean="0"/>
              <a:t>重要的事比緊急但不重要的事先做</a:t>
            </a:r>
            <a:endParaRPr lang="en-US" altLang="zh-TW" sz="2800" b="1" dirty="0" smtClean="0"/>
          </a:p>
          <a:p>
            <a:endParaRPr lang="zh-TW" altLang="en-US" dirty="0"/>
          </a:p>
        </p:txBody>
      </p:sp>
      <p:pic>
        <p:nvPicPr>
          <p:cNvPr id="6146" name="Picture 2" descr="http://pic.pimg.tw/angeldargitz/1330527685-36415801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662" y="1556792"/>
            <a:ext cx="2232248" cy="1542527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QhgKA2qcMpqrdd_O8iZkOX27zAvLXRL-QEPBWJi8BOQbYhwvqr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538" y="4298713"/>
            <a:ext cx="1656184" cy="1449162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3225103" y="574787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7030A0"/>
                </a:solidFill>
              </a:rPr>
              <a:t>9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折優惠購物卷今晚到期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6150" name="Picture 6" descr="http://easypmguide.com/wp-content/uploads/2015/07/ex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662" y="4297597"/>
            <a:ext cx="1728192" cy="1728192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94418" y="5877272"/>
            <a:ext cx="223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/>
              <a:t>    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明天學校考試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8" descr="http://cliparts.co/cliparts/6Tr/Rrq/6TrRrqkTK.jpg"/>
          <p:cNvPicPr>
            <a:picLocks noChangeAspect="1" noChangeArrowheads="1"/>
          </p:cNvPicPr>
          <p:nvPr/>
        </p:nvPicPr>
        <p:blipFill>
          <a:blip r:embed="rId5" cstate="print"/>
          <a:srcRect t="55995"/>
          <a:stretch>
            <a:fillRect/>
          </a:stretch>
        </p:blipFill>
        <p:spPr bwMode="auto">
          <a:xfrm>
            <a:off x="5652120" y="6093296"/>
            <a:ext cx="1944216" cy="452711"/>
          </a:xfrm>
          <a:prstGeom prst="rect">
            <a:avLst/>
          </a:prstGeom>
          <a:noFill/>
        </p:spPr>
      </p:pic>
      <p:sp>
        <p:nvSpPr>
          <p:cNvPr id="12" name="雲朵形圖說文字 11"/>
          <p:cNvSpPr/>
          <p:nvPr/>
        </p:nvSpPr>
        <p:spPr>
          <a:xfrm>
            <a:off x="5313335" y="4077072"/>
            <a:ext cx="3507137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今晚應該溫習好還是去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shopping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好呢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?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cap="small">
                <a:solidFill>
                  <a:srgbClr val="B32C16"/>
                </a:solidFill>
                <a:cs typeface="+mj-cs"/>
              </a:rPr>
              <a:t>時間管理黃金法則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沙樽的比喻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pic>
        <p:nvPicPr>
          <p:cNvPr id="6" name="內容版面配置區 3" descr="http://tw.wallpaperswiki.org/wp-content/uploads/2012/10/%E9%B5%9D%E5%8D%B5%E7%9F%B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738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14720"/>
            <a:ext cx="2577586" cy="2242471"/>
          </a:xfrm>
          <a:prstGeom prst="rect">
            <a:avLst/>
          </a:prstGeom>
          <a:noFill/>
        </p:spPr>
      </p:pic>
      <p:sp>
        <p:nvSpPr>
          <p:cNvPr id="8" name="雲朵形圖說文字 7"/>
          <p:cNvSpPr/>
          <p:nvPr/>
        </p:nvSpPr>
        <p:spPr>
          <a:xfrm>
            <a:off x="4427984" y="578459"/>
            <a:ext cx="4176464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假如你想將右邊的沙石塞滿左邊玻璃瓶而沒有任何空隙，你要先放入石頭才放沙，石頭就好似重要的事，我地應該優先將它做好。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37" y="2277546"/>
            <a:ext cx="3419483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中學生的生涯規劃任務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http://www.tcdca.org/wp-content/uploads/no16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896544" cy="3600400"/>
          </a:xfrm>
          <a:prstGeom prst="rect">
            <a:avLst/>
          </a:prstGeom>
          <a:noFill/>
        </p:spPr>
      </p:pic>
      <p:pic>
        <p:nvPicPr>
          <p:cNvPr id="5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41168"/>
            <a:ext cx="1872208" cy="1628800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4788024" y="1919263"/>
            <a:ext cx="3888432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600" b="1" dirty="0" smtClean="0">
              <a:solidFill>
                <a:schemeClr val="tx1"/>
              </a:solidFill>
            </a:endParaRPr>
          </a:p>
          <a:p>
            <a:pPr algn="ctr"/>
            <a:endParaRPr lang="en-US" altLang="zh-TW" sz="16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雖然同學對何謂重要有不同的看法，但按成長階段，你們需要完成一些成長任務的，例如透過探索自己和了解升學及就業資訊，從而訂立生涯目標。</a:t>
            </a:r>
          </a:p>
          <a:p>
            <a:pPr algn="ctr"/>
            <a:endParaRPr lang="zh-TW" alt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cliparts.co/cliparts/6Tr/Rrq/6TrRrqkTK.jpg"/>
          <p:cNvPicPr>
            <a:picLocks noChangeAspect="1" noChangeArrowheads="1"/>
          </p:cNvPicPr>
          <p:nvPr/>
        </p:nvPicPr>
        <p:blipFill>
          <a:blip r:embed="rId4" cstate="print"/>
          <a:srcRect t="55995"/>
          <a:stretch>
            <a:fillRect/>
          </a:stretch>
        </p:blipFill>
        <p:spPr bwMode="auto">
          <a:xfrm>
            <a:off x="611560" y="6093296"/>
            <a:ext cx="1944216" cy="452711"/>
          </a:xfrm>
          <a:prstGeom prst="rect">
            <a:avLst/>
          </a:prstGeom>
          <a:noFill/>
        </p:spPr>
      </p:pic>
      <p:sp>
        <p:nvSpPr>
          <p:cNvPr id="8" name="雲朵形圖說文字 7"/>
          <p:cNvSpPr/>
          <p:nvPr/>
        </p:nvSpPr>
        <p:spPr>
          <a:xfrm>
            <a:off x="1331640" y="4725144"/>
            <a:ext cx="3024336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我好後悔過去無認真去了解自己和不同的職業，現在都唔知揀咩科讀好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!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1382</TotalTime>
  <Words>605</Words>
  <Application>Microsoft Office PowerPoint</Application>
  <PresentationFormat>如螢幕大小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新細明體</vt:lpstr>
      <vt:lpstr>標楷體</vt:lpstr>
      <vt:lpstr>Calibri</vt:lpstr>
      <vt:lpstr>Century Schoolbook</vt:lpstr>
      <vt:lpstr>Wingdings</vt:lpstr>
      <vt:lpstr>Wingdings 2</vt:lpstr>
      <vt:lpstr>壁窗</vt:lpstr>
      <vt:lpstr>時間管理與生涯規劃</vt:lpstr>
      <vt:lpstr>PowerPoint 簡報</vt:lpstr>
      <vt:lpstr>時間的煩惱</vt:lpstr>
      <vt:lpstr>時間的特性</vt:lpstr>
      <vt:lpstr>檢視你分配時間的習慣</vt:lpstr>
      <vt:lpstr>了解你管理時間的風格</vt:lpstr>
      <vt:lpstr>PowerPoint 簡報</vt:lpstr>
      <vt:lpstr>沙樽的比喻</vt:lpstr>
      <vt:lpstr>中學生的生涯規劃任務</vt:lpstr>
      <vt:lpstr>時間的小偷</vt:lpstr>
      <vt:lpstr>PowerPoint 簡報</vt:lpstr>
      <vt:lpstr>尋找你心中的石頭</vt:lpstr>
      <vt:lpstr>時間管理技巧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時間管理與生涯規劃</dc:title>
  <dc:creator>chungmanshing</dc:creator>
  <cp:lastModifiedBy>CHUANG, Kwan</cp:lastModifiedBy>
  <cp:revision>108</cp:revision>
  <dcterms:created xsi:type="dcterms:W3CDTF">2016-07-12T04:05:13Z</dcterms:created>
  <dcterms:modified xsi:type="dcterms:W3CDTF">2023-07-21T06:37:27Z</dcterms:modified>
</cp:coreProperties>
</file>