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56" r:id="rId2"/>
    <p:sldId id="267" r:id="rId3"/>
    <p:sldId id="268" r:id="rId4"/>
    <p:sldId id="264" r:id="rId5"/>
    <p:sldId id="266" r:id="rId6"/>
    <p:sldId id="265" r:id="rId7"/>
    <p:sldId id="258" r:id="rId8"/>
    <p:sldId id="259" r:id="rId9"/>
    <p:sldId id="269" r:id="rId10"/>
    <p:sldId id="260" r:id="rId11"/>
    <p:sldId id="262" r:id="rId12"/>
    <p:sldId id="270" r:id="rId13"/>
    <p:sldId id="271" r:id="rId1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E, Yue-luen" initials="LY" lastIdx="1" clrIdx="0">
    <p:extLst>
      <p:ext uri="{19B8F6BF-5375-455C-9EA6-DF929625EA0E}">
        <p15:presenceInfo xmlns:p15="http://schemas.microsoft.com/office/powerpoint/2012/main" userId="S-1-5-21-2637006528-1015924553-1750768987-81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BFB88-346E-4781-BF90-87823824977B}" type="datetimeFigureOut">
              <a:rPr lang="zh-TW" altLang="en-US" smtClean="0"/>
              <a:t>2023/7/19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F2788-E382-42E6-9226-9A830E7605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801FDB-61F8-4769-8B80-0CA2FF5FDD65}" type="datetimeFigureOut">
              <a:rPr lang="zh-TW" altLang="en-US" smtClean="0"/>
              <a:pPr/>
              <a:t>2023/7/19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6ABC21-3A5F-43DE-8C47-14C41DF598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FDB-61F8-4769-8B80-0CA2FF5FDD65}" type="datetimeFigureOut">
              <a:rPr lang="zh-TW" altLang="en-US" smtClean="0"/>
              <a:pPr/>
              <a:t>2023/7/19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BC21-3A5F-43DE-8C47-14C41DF598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FDB-61F8-4769-8B80-0CA2FF5FDD65}" type="datetimeFigureOut">
              <a:rPr lang="zh-TW" altLang="en-US" smtClean="0"/>
              <a:pPr/>
              <a:t>2023/7/19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BC21-3A5F-43DE-8C47-14C41DF598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801FDB-61F8-4769-8B80-0CA2FF5FDD65}" type="datetimeFigureOut">
              <a:rPr lang="zh-TW" altLang="en-US" smtClean="0"/>
              <a:pPr/>
              <a:t>2023/7/19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6ABC21-3A5F-43DE-8C47-14C41DF5988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801FDB-61F8-4769-8B80-0CA2FF5FDD65}" type="datetimeFigureOut">
              <a:rPr lang="zh-TW" altLang="en-US" smtClean="0"/>
              <a:pPr/>
              <a:t>2023/7/19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6ABC21-3A5F-43DE-8C47-14C41DF598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FDB-61F8-4769-8B80-0CA2FF5FDD65}" type="datetimeFigureOut">
              <a:rPr lang="zh-TW" altLang="en-US" smtClean="0"/>
              <a:pPr/>
              <a:t>2023/7/19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BC21-3A5F-43DE-8C47-14C41DF5988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FDB-61F8-4769-8B80-0CA2FF5FDD65}" type="datetimeFigureOut">
              <a:rPr lang="zh-TW" altLang="en-US" smtClean="0"/>
              <a:pPr/>
              <a:t>2023/7/19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BC21-3A5F-43DE-8C47-14C41DF5988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01FDB-61F8-4769-8B80-0CA2FF5FDD65}" type="datetimeFigureOut">
              <a:rPr lang="zh-TW" altLang="en-US" smtClean="0"/>
              <a:pPr/>
              <a:t>2023/7/19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6ABC21-3A5F-43DE-8C47-14C41DF5988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1FDB-61F8-4769-8B80-0CA2FF5FDD65}" type="datetimeFigureOut">
              <a:rPr lang="zh-TW" altLang="en-US" smtClean="0"/>
              <a:pPr/>
              <a:t>2023/7/19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BC21-3A5F-43DE-8C47-14C41DF598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801FDB-61F8-4769-8B80-0CA2FF5FDD65}" type="datetimeFigureOut">
              <a:rPr lang="zh-TW" altLang="en-US" smtClean="0"/>
              <a:pPr/>
              <a:t>2023/7/19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6ABC21-3A5F-43DE-8C47-14C41DF5988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01FDB-61F8-4769-8B80-0CA2FF5FDD65}" type="datetimeFigureOut">
              <a:rPr lang="zh-TW" altLang="en-US" smtClean="0"/>
              <a:pPr/>
              <a:t>2023/7/19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6ABC21-3A5F-43DE-8C47-14C41DF5988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801FDB-61F8-4769-8B80-0CA2FF5FDD65}" type="datetimeFigureOut">
              <a:rPr lang="zh-TW" altLang="en-US" smtClean="0"/>
              <a:pPr/>
              <a:t>2023/7/19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6ABC21-3A5F-43DE-8C47-14C41DF598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1916832"/>
            <a:ext cx="6172200" cy="1894362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accent3"/>
                </a:solidFill>
              </a:rPr>
              <a:t>生涯決策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生涯決策的步驟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b="1" dirty="0" smtClean="0"/>
              <a:t>了解要抉擇甚麼事情</a:t>
            </a:r>
            <a:endParaRPr lang="en-US" altLang="zh-TW" b="1" dirty="0" smtClean="0"/>
          </a:p>
          <a:p>
            <a:pPr>
              <a:buNone/>
            </a:pPr>
            <a:endParaRPr lang="en-US" altLang="zh-TW" b="1" dirty="0" smtClean="0"/>
          </a:p>
          <a:p>
            <a:r>
              <a:rPr lang="zh-TW" altLang="en-US" b="1" dirty="0" smtClean="0"/>
              <a:t>盡量列出選項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列出要考慮的因素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決定不同考慮因素的比重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比較不同選項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選取較佳的選項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比較</a:t>
            </a:r>
            <a:r>
              <a:rPr lang="zh-TW" altLang="en-US" b="1" dirty="0"/>
              <a:t>各</a:t>
            </a:r>
            <a:r>
              <a:rPr lang="zh-TW" altLang="en-US" b="1" dirty="0" smtClean="0"/>
              <a:t>選項</a:t>
            </a:r>
            <a:r>
              <a:rPr lang="zh-TW" altLang="en-US" b="1" dirty="0" smtClean="0"/>
              <a:t>的利弊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選出最終的選項</a:t>
            </a:r>
            <a:endParaRPr lang="en-US" altLang="zh-TW" b="1" dirty="0" smtClean="0"/>
          </a:p>
          <a:p>
            <a:pPr>
              <a:buNone/>
            </a:pPr>
            <a:endParaRPr lang="en-US" altLang="zh-TW" dirty="0" smtClean="0"/>
          </a:p>
        </p:txBody>
      </p:sp>
      <p:pic>
        <p:nvPicPr>
          <p:cNvPr id="3074" name="Picture 2" descr="http://wiki.dpconline.org/images/f/f4/StepBySt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3888432" cy="4104456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>
          <a:xfrm>
            <a:off x="5292080" y="5373216"/>
            <a:ext cx="2664296" cy="1296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活動三 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</a:rPr>
              <a:t> 請利用工作紙應用生涯決策的步驟。</a:t>
            </a:r>
          </a:p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生涯決策的資料搜集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>
            <a:normAutofit/>
          </a:bodyPr>
          <a:lstStyle/>
          <a:p>
            <a:endParaRPr lang="en-US" altLang="zh-TW" b="1" dirty="0" smtClean="0"/>
          </a:p>
          <a:p>
            <a:r>
              <a:rPr lang="zh-TW" altLang="en-US" b="1" dirty="0" smtClean="0"/>
              <a:t>資訊是決策行動的燃料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盡量透過不同途徑收集資料</a:t>
            </a:r>
            <a:endParaRPr lang="en-US" altLang="zh-TW" b="1" dirty="0" smtClean="0"/>
          </a:p>
          <a:p>
            <a:pPr>
              <a:buNone/>
            </a:pPr>
            <a:endParaRPr lang="en-US" altLang="zh-TW" b="1" dirty="0" smtClean="0"/>
          </a:p>
          <a:p>
            <a:r>
              <a:rPr lang="zh-TW" altLang="en-US" b="1" dirty="0" smtClean="0"/>
              <a:t>留意資料的可靠性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別人意見不等於客觀資料，只宜參考。</a:t>
            </a:r>
            <a:endParaRPr lang="en-US" altLang="zh-TW" b="1" dirty="0" smtClean="0"/>
          </a:p>
          <a:p>
            <a:endParaRPr lang="zh-TW" altLang="en-US" dirty="0"/>
          </a:p>
        </p:txBody>
      </p:sp>
      <p:pic>
        <p:nvPicPr>
          <p:cNvPr id="2050" name="Picture 2" descr="https://09gcwallace.files.wordpress.com/2012/10/j00787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524730" cy="2970844"/>
          </a:xfrm>
          <a:prstGeom prst="rect">
            <a:avLst/>
          </a:prstGeom>
          <a:noFill/>
        </p:spPr>
      </p:pic>
      <p:pic>
        <p:nvPicPr>
          <p:cNvPr id="5" name="Picture 2" descr="http://friendoprod.blob.core.windows.net/missionpics/images/4693/member/04d7608d-77a1-4fbb-8774-aafc9af8ba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229200"/>
            <a:ext cx="1872208" cy="1628800"/>
          </a:xfrm>
          <a:prstGeom prst="rect">
            <a:avLst/>
          </a:prstGeom>
          <a:noFill/>
        </p:spPr>
      </p:pic>
      <p:sp>
        <p:nvSpPr>
          <p:cNvPr id="6" name="雲朵形圖說文字 5"/>
          <p:cNvSpPr/>
          <p:nvPr/>
        </p:nvSpPr>
        <p:spPr>
          <a:xfrm>
            <a:off x="1907704" y="4869160"/>
            <a:ext cx="4536504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6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1600" b="1" dirty="0" smtClean="0">
                <a:solidFill>
                  <a:schemeClr val="tx1"/>
                </a:solidFill>
              </a:rPr>
              <a:t>剛才教了大家做生涯決定時，要知己知彼，同學在收集資料時，還有以上幾點要留意的。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良好決策的條件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有充份掌握所需的資料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加入適當的考慮因素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有認真比較不同的選項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根據自己的意願作決定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有訂出後備的決策方案</a:t>
            </a:r>
            <a:endParaRPr lang="zh-TW" altLang="en-US" b="1" dirty="0"/>
          </a:p>
        </p:txBody>
      </p:sp>
      <p:pic>
        <p:nvPicPr>
          <p:cNvPr id="1026" name="Picture 2" descr="http://i.huffpost.com/gen/1618913/images/o-DECISION-MAKING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72816"/>
            <a:ext cx="4392488" cy="3716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例子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467544" y="2060848"/>
          <a:ext cx="7992889" cy="3960439"/>
        </p:xfrm>
        <a:graphic>
          <a:graphicData uri="http://schemas.openxmlformats.org/drawingml/2006/table">
            <a:tbl>
              <a:tblPr/>
              <a:tblGrid>
                <a:gridCol w="192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9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63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FF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考慮因素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70C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比重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70C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(1-5)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Calibri"/>
                          <a:ea typeface="新細明體"/>
                          <a:cs typeface="Times New Roman"/>
                        </a:rPr>
                        <a:t>A</a:t>
                      </a:r>
                      <a:r>
                        <a:rPr lang="zh-TW" sz="1200" b="1" kern="100" dirty="0">
                          <a:latin typeface="Calibri"/>
                          <a:ea typeface="新細明體"/>
                          <a:cs typeface="Times New Roman"/>
                        </a:rPr>
                        <a:t>君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Calibri"/>
                          <a:ea typeface="新細明體"/>
                          <a:cs typeface="Times New Roman"/>
                        </a:rPr>
                        <a:t>B</a:t>
                      </a:r>
                      <a:r>
                        <a:rPr lang="zh-TW" sz="1200" b="1" kern="100">
                          <a:latin typeface="Calibri"/>
                          <a:ea typeface="新細明體"/>
                          <a:cs typeface="Times New Roman"/>
                        </a:rPr>
                        <a:t>君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latin typeface="Calibri"/>
                          <a:ea typeface="新細明體"/>
                          <a:cs typeface="Times New Roman"/>
                        </a:rPr>
                        <a:t>C</a:t>
                      </a:r>
                      <a:r>
                        <a:rPr lang="zh-TW" sz="1200" b="1" kern="100">
                          <a:latin typeface="Calibri"/>
                          <a:ea typeface="新細明體"/>
                          <a:cs typeface="Times New Roman"/>
                        </a:rPr>
                        <a:t>君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7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632423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得分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632423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(1-5)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632423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subtotal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632423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得分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632423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(1-5)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632423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subtotal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632423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得分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632423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(1-5)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632423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subtotal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性格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latin typeface="Calibri"/>
                          <a:ea typeface="新細明體"/>
                          <a:cs typeface="Times New Roman"/>
                        </a:rPr>
                        <a:t>20</a:t>
                      </a:r>
                      <a:endParaRPr lang="zh-TW" sz="20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外表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職業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學歷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父母意見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居住地點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3082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altLang="en-US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en-US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( 4</a:t>
                      </a:r>
                      <a:r>
                        <a:rPr lang="en-US" altLang="zh-TW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r>
                        <a:rPr lang="en-US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altLang="en-US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總</a:t>
                      </a:r>
                      <a:r>
                        <a:rPr lang="zh-TW" sz="2000" b="1" kern="100" dirty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altLang="en-US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( </a:t>
                      </a:r>
                      <a:r>
                        <a:rPr lang="en-US" sz="2000" b="1" kern="100" dirty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56 )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altLang="en-US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總</a:t>
                      </a:r>
                      <a:r>
                        <a:rPr lang="zh-TW" sz="2000" b="1" kern="100" dirty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altLang="en-US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en-US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en-US" sz="2000" b="1" kern="100" dirty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60)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altLang="en-US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zh-TW" sz="2000" b="1" kern="100" dirty="0" smtClean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總</a:t>
                      </a:r>
                      <a:r>
                        <a:rPr lang="zh-TW" sz="2000" b="1" kern="100" dirty="0">
                          <a:solidFill>
                            <a:srgbClr val="7030A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分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6" name="Picture 2" descr="https://s-media-cache-ak0.pinimg.com/236x/3b/53/77/3b53779b98f665b3761277c0c646ea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92696"/>
            <a:ext cx="1519831" cy="1080120"/>
          </a:xfrm>
          <a:prstGeom prst="rect">
            <a:avLst/>
          </a:prstGeom>
          <a:noFill/>
        </p:spPr>
      </p:pic>
      <p:sp>
        <p:nvSpPr>
          <p:cNvPr id="1028" name="AutoShape 4" descr="data:image/png;base64,iVBORw0KGgoAAAANSUhEUgAAAMAAAAEGCAMAAAAExGooAAABF1BMVEXSt3b///8AAADos6DZvXrVunjavnrEq27LsXK7o2nPtHQjHhSul2LHrXCdiVjBqGzq6upGPSc+NiOym2SlkF1USS8NCwcvKRppXDuzs7Q1Lh6IdkxjVzi4oGeSf1L19fV4aUQ9MhKYhFXMzMy/v8BmWTnw8PAWEwzg4OB0ZUF8a0BmZ2snIhYdGRAiFgBORCxAQkampqeOj5AAAA5PUVRvcXOBgoXTopHgrZuyiXvHx8iYmJlJPR4NAAAxNDmqq6x1WVIlHAAQFR2Rb2VNT1NXSSccICcdFAA6PEAqLDEsIgBBMC+DZFu8kYKge281KxAiIR4TFBRWQD00JiYMDwAVCxNlTEceHgsqKScmGh4ABhcbHygQARJAaSOtAAAaOklEQVR4nNWda2PaOLOAjSoZY4y52FyNuRgImEDJvZfQpElDc2m72X13393u7vn/v+PINmDZWMaxDDlnPrRpA7YeSxrNjEZjLkVK4REcHbdT/5+E8/zrYs4ZC3BR2M+9R9cnB8wX8QC0HyWEUAYjsF94q/SPwKJ7yHwZD0DvrcBxHELK/Paa+crh0ju6H6dhDoxYL+QBuFjwnCWIk+/vmC8dIgfnoJOD+EaLS9ZLeQAeDMQ5AoUBOGa9NlXqt/M8tJ+Ucct6LRKgcJvBAAjaFFAFZ7uZzPjxG3D5pETAOttIgN5NDl9zXGsJyAIR5+Aj49WDpPfvPA2XHc2hmzrj5UiA+hxxqPM/X/4GZYnHCLwGThgvvymXQIN2P0PemgTjC8brkQDnJuTEP368efPuO6iqGAFmwF3Cy9oZULCiQLxSA6CJn5f6D+MFSYArAyEVvLHlC2joPIeExdcktVHhn7mAWw3VBvj8491/JYQnAeMlSYB/8gg1PzsAb95/Bk0Bd7Z52mO8hSs9YGIVDZUi+P4e3+J7GXI8YLw8ATACaSRUP7xZybtvAHcJ0gDrPFtJHw9/3Kk18Pm9cwOQ5+CccSUgAD7eCCgD3r9x5RdQTkNkBBC0C4XRaNSvuzIipFA4CJg610CGCMl/ffuxuv43GT8fxllMAPTnHGr9/oaUd//5Q0VQBn33UweF/sn54dHP6fDt26euKzdvHbnH8uvPh6PDw4vLjwVCy18CmUdCE3xxL/99xiP5KDGAywGEze9vvPIFdBA0HIJ24fri7jdwsxirqpLPWYpwLfxSIErncrouqapWmw9B5eziuNB22i9BqPz17R1x8R+AQzpg03MEwPkYiqUPPoA3P/5nJvIy+HhwfH4LnsaygjU4HgloZXQECbIFU4mKPH4Gtxf91DFQIGoB7/N5j/UQSg7gTIOZyjs/wJv334bpTAmAZw2PJhja8CAUCDl1DADQeNQEP3zX/rOFeMblngD4V4X63+83AN68O8Vrjsy9tO0EBeT1DhhOvm1c/EsR8s9sRiMBcKpA7dvG8//ld9z68BETqSc4o3H6y8b4BDyssZkrBAAQ4OCz9wbvPoOGJrC2fsnAyX/97htD70EGMupRDwBf9Dyj939iq06E29sWFUHs+Gbxm99l3mBzK12AAhC5KvmE8DKmJPPw14L16H88auJPDcp3yQGks+7V8eOXE24+Z3XC7G+S4EuZl34y6VEXYDTk9F/XF3/3dymX3OAhCJBJKtMPf/D6b0xOmQvQu+eU31eK7geoJf/4HYFjguAd4NNsXqUHQFpp0Q943dlN87HgBdkdRUAUAZPr7QEw/rNqv7G79mNXlSA4lfjkAJD257L98i6GvyvYx1gRfDOSA3iLap+d8W/stv2YwPzv+5UeTQxgBDjbmH5n+U27FlRcjtbv48QACg7A+98Hu28/x4l/OVbLl1piAAeAK3/BfVrdQ/NxF2SAbbb8Uk4MIAW40i/YfsjtSP/7BDuq1kT+pZggQL744d2uFRBBYFrL5oe/UGIA/0rN799qu1wAvCJWP1sAia3E2KWsgYm4t/Zb0+ADBshXkgI4GZtA2s8EcAS2Tt98qCZmjabqi5K5rwmwlOLnH1U1KX8g1QPZ9H7bjwfR94ZxnhRAARj7HEA2QQeUzcR84svnPTcfizgcdJMKq7T3O4MdQfKQcafVBTiZ77/92DeoMu5wuACv0QG4CxTGfco1wEl3zyp0KXw3oUn8Oh2Au0BKxhY6Hu7PCPIKnDMFR1cAD3tfA1aC1K8ss2AJ0AOv1HyL4IllJVgCnNdeZwrbAC2WbTIH4AAorzWCsOQqDHvFDsDxU8wOIOKP8TdB+AGDPecAnLVi3RylNXmlvKCqZeI+BeXf+C6BDTACmTgAWIUDUHO+ie1KAOSYfSA+9be1MxzgON4qDJu40UBw/mH9OIsJAM34uzQ2wFkrHkDZanUerQFKMT1qpMTPPLMARr/FGkFWnByAxnIIFfHPnbjTWLiPrYcsgP5TzPty2qycW8LkmrNO7JAGQ/aiBXAYexWz9uFXAmH8tRBpsdcyC+DqlQxRAiAf263BAKNp/pXbjydBbMeSs/KEXrsDsDzHXQk4J1nxtQXW4lqkGOBxn1MAeWUNMI5rDnGpAtjHFLAToCCXUxRVlZdi5X0tU5Dim9Rcqncj7LjpuI15RdUGxclwOM02SrOyLcVGNVuZNpqGIkAoxVVDXKq+QP47OgljTmbZFis5YDiQv4Uol1E7s2o2W5rVNDWTyadFcZlmh0Qhncm0asVpdmbI8QEu1nMYtxoJuXw+rxqy0cGiybKhZ/L5dE60u9rfRsSl845I+FMCRN7Gi3nVnE2G1fJY0dMoMNPOflJpqdMAcRNgudSV7Qsg/DxwL88aWVCpZKvVht3J1Wp1WKlUhvj5NU1NzQsCXnDXjUCKbc2tpGrm0bpdYrrVbIBpuSXlg9A3OkoBIN405lJAx5dPa80JAEXTwPNK5K0kylUyJeSFtC7JsjYoVQCYFmsdOe24X7Y74JGKjuxfCUYtC7KmnPEmCYaNSATa8ZYyrg24TGcCJpos8LRn5UwKzIIHlzbDLZ3g8SzyRT8AKOIBoXSqoGJaV0No+V1nzAt6xhbEO/PLe4+44S1uBLJgZnB8NI/WAckYmtX4ygZARasBUG7leIiWn0UZtaWVq0Pf50pmSxJ5ctLEBvj5ByWrD7nPDroqyf2VaGwCgKmpWs/WVp26rJXxR7Izs9NS9RyhrnRV68yGYFhTuTVDbIDjTUvIbregS6rcMjtmeYYF/41VkirZM8RRJyg92QTQoU2NVWcJ+zrNjpwTRW5jZFqf4cScMZiC5iotLzZAfeC7Ni8oslnMDqcTrIkGg0FH07QO/rtZnpWq0+FwUmp2VCkjQL680f5s2hozzUml0dT0nAjhljVEUJqgoXKIBeCaMOWw6tZbs+m01NSwYs+J67FDrjxSyyyXJlPMMducxLrZwI1XrTUh2pyCaW1YspRXbICTsbuOZTqNSqljGShUzb2cGEJGMWqzoR/AnJSNzAuTlGFuILEAXCwBEKeWQclW3ZEenaVi/AtBSRAjajMvAtMQWgIgtQHMzAtvjzTfFGawy2PbQkuAMhiL0Z49KbBDNL+aZ2g/KwBShXixLXW9NrV4hvZjW4ixB2KfDRBMa7Gy1q/4zbce4CkjAMO9OXWaYWu+5ZE9xAW4ZnbpUSYbLzRJCINPvOGQvQ5ALW5sket3Ge+dCAA3j3tckOvds2aZJQEgxg5PcwXAGpRIAkCIvV2PXUqm9ScZgPjLgOXUx93ZShAAjs/iAzCHRpPoAZYNjjqrGkoAQLiJfR6RS41A7rUBUOY09kYxZ6Ucs96eGSD+DpO9P8CY6JEAwDx+vgpnH0V/ZYB8JX7mIgZof2VLVWEGQEZcU9QBSJ03mdLNmAFgl6GygQXQ+8SUM80KgHSW3Fc7V+KO6dwSKwBLqscSoP+JZRqHAETiyjEV97AB2g/RuiD4fBAGoMRTRDnCRaHGdIDAydiqgyhOgThVA8PYCigF9iBfa0S4rMhW+mSZtXgXxbVHWqDpDZvFapBFC40oiWBwnMgJjl4krwAOpsJmMF4HmU5jkx//fxRDXUiorsT5c5RZgGYl0d8ovtSEuc22ojzoRFheYJOx1NwKoA0ipZ2J1ZJPtUANW7P4j832lyO0H88fxkpk6+z1aJmLSCxN0+TnoAKsmY0a3ubi9kdb3pmLwREnOMDm+A4g4JpAdZsGdeBsM6c9h9ihBCKdiUULxuI8nkNAh9FcM6yLmmknlIhgC2jLfT/JqV5m/4w/EmlhwV9nLupIALSPogXpUKYIakoOorxaqqwnL1RBOWNvR3FydRLJR8L9xF6/y1Pp73EQjYCTytNpozGsdohRh/JlUNYUuTYZjqMMRkvPJlAN0VNrcRSRwNqbUyRF9+4pIKSYxWqpLEerqIHy90mU4fMWTB09LqLuFARlPVhFnfiIkXaUv0mkjKAXIFV46EbqfmbB4yeZMog+gFT7DMTNon+J4PmbUBlHP4C1Huy0rIctfCux6nubAKmPYB5vxy+qWIVAE6vgGACQOji0ahTurPl4xThMroZmEIBdU1bfUSfA/CLRisTBAKnCBajtokASFMbgMNFKuBQA7OKcgXHSCFBs3R8lXAaXCoAn8wPopJObCwgJrZuvSSmfKAC4F+7cjCrm5mfMyi4qQYcCpC67NVDVBOZ9eMi1SqCoMgShN6R+PIoAACRebDVAsSXEyQNaNp5P49ZntRzE+jOp5p+Apzk4KmwD6N+ITlZYFUw0Cb0UwsqJysmdCihpebsTIYh/4I2U9sO9DiFXs5bDUICjZbQIcjkrg7LYknLb84i5Va59TjKaUzAZGMIquZJlJ4Zs/1HXtpnR+LYdClAgds+wDtE75QmYNA1JX+b4kiirnFBsUKOcLsmd2QQMizUj70lKFRMxIVzft3sSCuAr1GDl0ueN2qw6zTasXHrFSmwXHMnn87quKC2tVrZyM7OlckfOpzn/7IdN1kLfVrPermK02BEPBQCboVDrEQsZRe00i41JdprNVh3BPw0n2Uap2DRbkpLJUWrDIoWxQG3KCiISG0o3H0MAeiA89VLMZXRdckTXddwZds576JEJeMOqSduPRMADmpchAOfmttkaeJ4n/BsttlCu/ZoQ8nJndIA2UxYlTeKfeHOk5wkgIvWRDnD9aReOGWyylRO69UTMkPIvHeBM24VPg5RbFmv68sZ3NTrAro6XoScGg/TAV0AFSXSAyx0Vi2GaxocLb6OQcUcDaB/tqFYJYsgr6PnLEKLxOQ2AOQmHKnAROyL04N/Jg7VjGsDJfFeRFaR+jdn+680CMN0+DeCINZOOLsJ9PLe4fbrRJmwcUgBGYHcl52At3r7eRde/MCGdasztbgRxcd+ZMNq0DKxkRwrAQ+CefEIiPsdZCs7MTctgXqcAjIa7PCQNxzEcs3qAWrTeBhYMcLLYaXQ3RonR9uPmPjZqXdF84qsdV9x6fnF09CRgC9XOFQwEGFV2e8weaS9NkhsFVJFz1vRAgIDzlcmK8NIxdBaw++gkGgUCHO3EkiYEvfDNIf2gWsyibdcGbnDsvFDDS01SEFBCC0l2fboggP7zzksHCy9ayy6eAkYEP7dDNEEAh7uvVcK/JDoRmEiD1/MCDWAPReeQ9gJ76CjogcJlbbcAgF6kDEBGgEx0PXQcVEYR5QE1vH7JfLIsgsBPUe2hQkCA0Cqut+zCAICreFXzXggQ+eje2SAgvLPugCCAnTmTnhZIEd/echyYVQxXHRAA0P+0n2yPaMlOwQPI7YAAgIutIdFEBC4iRdrvAnPv4GI9ADcBvu7OGyYFqUcR1rKTStAAIqP0GwDtfdV+TUcI8/aClyT05J6Y2ACo7ySmGyD89nMb7X8Ckx+hRrwPdQPgYl81z5C29fjh4Tzwi2lys3MDgPloZWQA/dctcerj4FRc1CTJ/QAHO14F0q6ZIt6EK9JecC1vpJ6Sk8cP0Ac7nQKw6HrbWxTpwT/BZxpyQ48h6we4WOvdnVh0sOg6e0i9CgO4C46MwIHXF/IDnK2nQDF+ZCJkl5IECA20X3wKfIJI9WlfH8DBb0oEABSqqJA0oR6KIgE41KWnThyDdODtBeCLyPgARu4yRgfATyGMAEnDaAAhB8jqlC1Sfu7XvT4Aov5xKEDoTM/TQ9veHqDWCv5IOX4DtVO/DesDOB9HAWg1tgBQVbEHgMtRJkHvNPj4AfaDN7YWfAB3rvEaAqCVwnVtxB7g0CJwDBVux5SDdZ82d6e8AIWfegIAfFQAqAVlQBVua8F3Rs2AiKQv/Z5wf8KG0DYAapKCrwd08Ntm+/+hHGJAWlAgwAtwTWwOl6muMeqUQ/UozFLtKVjznH8XwUYiY+G2GXxxFHxgxQtw5X4Z1qgA0Aw/hQ+z1P0d/1dnTV8e4Ih2fAt7kYHmtwegT7yNiQVgRg0O+74KO81nT7N6tON/SLwPDmN4AM4IB2gvAHhFkchd4zr9laobK1gAwIgstBYKEH7KDTapTtEGOxAJ1X5CfSMgqj1SojAkwDGouvovDGAQvn8AO1RAPwDKquZqaLQPhzTtBcfUJB0S4KhcJAyVEIBmeOwupIc2AGodfakcR4/zYPvNPvFH9X08L1QzCfXIAIBaVDW7AYDXRKdx16BDM8OhHHLmmADod5u1ZABkOkDNB6ADfoAds4NzoFK/I4dlLJNvRTRJ7cEEQH0ZB9J8yxQEOfUu1b+dUw9bICX0xBMBcGWU5EgA3CzcWUMqtRgAMnydww+NzK9n7knYoPaHxo8IAJCe6JEAxFJ46AWp1LeJIMPfA80OXy3Tj31BKbz9BMAI5KfEXlTIaiUWtwFUaS7ZBgCe8PyMfvgYj/8tm2kuwMcbfUiUNsCrfGwAhfqCy00AecjRbUO+tfXEgQtQn+vkffcEgN03US1R7sQH+gs0gGNTIXs+BIDbBqBTs3U2AXiQVyhRDNSJsAniAlyMJXLuhfXAlknM5YbUajEbAHAoBxeXQdzgNEKCpgtwrkmNaABCdsuR+fRLAGaaMAnYBUDC/DFKkrIL8CCr5PrDAiCEAJT9hzrMGhcAgPL3Z5GyETwApDZgAeBp9Xqw0vEvERiJL21cD6og4mEVF+AqOQA4pfbAJoBcgiWfC4rQOPKBaRcAZOTkAGjZFgEAUlYse/0LlOveRs6vJgD0xAD4Es1YCgDQh4IXgFfBefRkHAJAeRUALg08AIgz/QHoiAB4EpMXDwmAbgdovABABDkCACpPDy9KzycBpIgAucqWhCJ6WCIAgCcAkDh+abkGAsCQSFMiBCC9LTOcHpYIAIAuAFKer15aLsYFONQypA22T4CZ7XpAobbF9g8HOB97LAAmgHKHBiBl/XsHcCoV8ZxC2PQ8i3E4xQW4NLnEAEyaBsOW9gYAyBQliHXnaaxzES7A9YKfqMkAII3mogQBVPSqrty8SHcGAtS73g2sfQHwFaV6f8r0WkdHekNUI3p+bwAcUKcnjC+XtaUAOLn4CgDpinrFcMiYDKsIyoQ4g84CoBYjAyBlKLO/IdqWWzVNhIeRMaHZQskCqNXtiUPRAM7GfMN1dpFC3c1OFsAomywndAmAyxpfc8fujgD0oe+7sGPGL7ye8kWnOSlLPKtdAOAp64u48KVWl7lkrSOjipAerg1lRgDqdzcAgMxQNtu7Q3OagW6YkglAooan/QBIB+pPloKLni2mFm9ME+kBiRrd3QBoFWUWJeQBuFzwucpqDO0JgJ+Nx0zVPshql5c3AmyuNspDAbYU6H1JD4D87OsxwxgigruPNy0RN3v10m06gDDd4hNHB0ByBaWNp9vL2AgrgP7jJ8PeJSwup3EYwDan/gUAxY71DkX1KXb1Kgfg4HC1S4XUZUUVJO0GwHNGDS2TuxCUwUO8ehNO7XWwENfqs+S4gyizEwC+4iktMlgt/QjW4pV/sgDqoOW21ZoF9i3EnQBAEgB3gGs98nKsApKc9fw9KRZ8ebY3gDKZHISHUTyn/tZ31FgABgwF2LpDExEAt9hbw3oQwyzlUh+fNgLe9tE/OsC2PbKIACg99D46JMVYk4PeBASbRTG0B5IB4Mq+jAR+HKNeAxdQ7gCqoIZCe2BLXjg25mi/cgGQlvUeEoZKHD3EWSeFdDJTASEDXF6NIR0ADrac9Qsxp9cA0AA3RB1Hq5phjMCio0ZPgJl2a2Xl5+BjanTagXSALdkqYQ4NrDh2lJVDcwwW+vqu2j1DZK53Bm7GLRVLa/zsbI+MgEkHqNFCnxEAnJRM3rCGS+EcgO5ibC6eADiKWTdpaQu16ydnV1jOLq6XMZprQAfYkrWIHfUZNfvBftsFv96D79WPLy+P60yvMqLIBR1gS+ZuSGDLBkC5+dedVj1eCtVt2Zq9HkKIAfg9VD12AKibvWolvAdCEkf5hjY43UPVYxuA5neFuApLAOoGB8eXwHliwycuALaWwnuAvkvJ8S8sibErgPAXjvDUnXqOf0qm6CsbgDgMr5+Uq1AB/28AcLPQpRhJU2rchWcp9JcYQFg6GmcHq6i/i3gSfccA1kEyeoFRBCf0PErUirWZGgegEDJTEWgpGafA66p8MLJ/hvi/BDNrewO+HKCV954eJFoAnApQv53RXxOHLe5fp8O3z935YGFqjowXzcG82317M1k6GAr5faSXVz8h9RPjC6QiABwcfjKWNxS9EzJnN4s3b3ujUb9+cnJyfrgU/PNJvd7rLytBiJ7jhEgZrrdmULqbSP3pEADrMMKqy1XPu8bgMjEDLmj+6+PKjACeI2MKoZmQ2GWKSG8FwM7Aeo4ideoJumSXCki8CVYnF8/LbwqATMjF5gexuCFuly8RSR2cEofBUStLtkMHS0MT5QPb0FtFSpB8S5b5QRIgDTxkJDWIAis8kUXOYLNCWG5IBtXlWMZObUA082zFDmsnR8Ryh7TbChEEwvgJWdQBAAVPNYRchXwLOT87v1qF5eB8cxC5rywXQa/+7F4Hzi/x4HJjWsmUkQ8G+PjWbTB2Hx+vCMNHBIX1m1yR9BgAwK9a+NVT60r4NEo9dFcHHWCG8VWCoQAjoqgb9p5G58Q5/taRG0dCma8bw+AAtHh7VZOsFp6sK3Mg+aqdah+CloAXPoi2HmtgAkidLZZ9jfA4r6euh+tJwFuFpS6eBPvFabl5wHrUB11Zz+hju4UHp8Zq4jrlXOoPYD7WBje3yVl0gVrocZGxzAJOX5z2rXo361Hfsg4+tvEil8lItU+HQftChZO7n79+PXOCDnUgQftBmMuElPbo8vzwos/8IrtwgNTBeWVhjmvd03Nbz1zeO3YNVh2OMV8/+vp4dUgdxYXRWj1dAkMQxfwiykmAeEKruXtsPahVO4661qCB+eFa7RxEfYb1r2+7zwm//McjYS9QcOUOmIZhRs2I98rHfn93zY8KkOpdnN1d7GwYsMj/Ak5AfkiuSfc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0" name="AutoShape 6" descr="data:image/png;base64,iVBORw0KGgoAAAANSUhEUgAAAMAAAAEGCAMAAAAExGooAAABF1BMVEXSt3b///8AAADos6DZvXrVunjavnrEq27LsXK7o2nPtHQjHhSul2LHrXCdiVjBqGzq6upGPSc+NiOym2SlkF1USS8NCwcvKRppXDuzs7Q1Lh6IdkxjVzi4oGeSf1L19fV4aUQ9MhKYhFXMzMy/v8BmWTnw8PAWEwzg4OB0ZUF8a0BmZ2snIhYdGRAiFgBORCxAQkampqeOj5AAAA5PUVRvcXOBgoXTopHgrZuyiXvHx8iYmJlJPR4NAAAxNDmqq6x1WVIlHAAQFR2Rb2VNT1NXSSccICcdFAA6PEAqLDEsIgBBMC+DZFu8kYKge281KxAiIR4TFBRWQD00JiYMDwAVCxNlTEceHgsqKScmGh4ABhcbHygQARJAaSOtAAAaOklEQVR4nNWda2PaOLOAjSoZY4y52FyNuRgImEDJvZfQpElDc2m72X13393u7vn/v+PINmDZWMaxDDlnPrRpA7YeSxrNjEZjLkVK4REcHbdT/5+E8/zrYs4ZC3BR2M+9R9cnB8wX8QC0HyWEUAYjsF94q/SPwKJ7yHwZD0DvrcBxHELK/Paa+crh0ju6H6dhDoxYL+QBuFjwnCWIk+/vmC8dIgfnoJOD+EaLS9ZLeQAeDMQ5AoUBOGa9NlXqt/M8tJ+Ucct6LRKgcJvBAAjaFFAFZ7uZzPjxG3D5pETAOttIgN5NDl9zXGsJyAIR5+Aj49WDpPfvPA2XHc2hmzrj5UiA+hxxqPM/X/4GZYnHCLwGThgvvymXQIN2P0PemgTjC8brkQDnJuTEP368efPuO6iqGAFmwF3Cy9oZULCiQLxSA6CJn5f6D+MFSYArAyEVvLHlC2joPIeExdcktVHhn7mAWw3VBvj8491/JYQnAeMlSYB/8gg1PzsAb95/Bk0Bd7Z52mO8hSs9YGIVDZUi+P4e3+J7GXI8YLw8ATACaSRUP7xZybtvAHcJ0gDrPFtJHw9/3Kk18Pm9cwOQ5+CccSUgAD7eCCgD3r9x5RdQTkNkBBC0C4XRaNSvuzIipFA4CJg610CGCMl/ffuxuv43GT8fxllMAPTnHGr9/oaUd//5Q0VQBn33UweF/sn54dHP6fDt26euKzdvHbnH8uvPh6PDw4vLjwVCy18CmUdCE3xxL/99xiP5KDGAywGEze9vvPIFdBA0HIJ24fri7jdwsxirqpLPWYpwLfxSIErncrouqapWmw9B5eziuNB22i9BqPz17R1x8R+AQzpg03MEwPkYiqUPPoA3P/5nJvIy+HhwfH4LnsaygjU4HgloZXQECbIFU4mKPH4Gtxf91DFQIGoB7/N5j/UQSg7gTIOZyjs/wJv334bpTAmAZw2PJhja8CAUCDl1DADQeNQEP3zX/rOFeMblngD4V4X63+83AN68O8Vrjsy9tO0EBeT1DhhOvm1c/EsR8s9sRiMBcKpA7dvG8//ld9z68BETqSc4o3H6y8b4BDyssZkrBAAQ4OCz9wbvPoOGJrC2fsnAyX/97htD70EGMupRDwBf9Dyj939iq06E29sWFUHs+Gbxm99l3mBzK12AAhC5KvmE8DKmJPPw14L16H88auJPDcp3yQGks+7V8eOXE24+Z3XC7G+S4EuZl34y6VEXYDTk9F/XF3/3dymX3OAhCJBJKtMPf/D6b0xOmQvQu+eU31eK7geoJf/4HYFjguAd4NNsXqUHQFpp0Q943dlN87HgBdkdRUAUAZPr7QEw/rNqv7G79mNXlSA4lfjkAJD257L98i6GvyvYx1gRfDOSA3iLap+d8W/stv2YwPzv+5UeTQxgBDjbmH5n+U27FlRcjtbv48QACg7A+98Hu28/x4l/OVbLl1piAAeAK3/BfVrdQ/NxF2SAbbb8Uk4MIAW40i/YfsjtSP/7BDuq1kT+pZggQL744d2uFRBBYFrL5oe/UGIA/0rN799qu1wAvCJWP1sAia3E2KWsgYm4t/Zb0+ADBshXkgI4GZtA2s8EcAS2Tt98qCZmjabqi5K5rwmwlOLnH1U1KX8g1QPZ9H7bjwfR94ZxnhRAARj7HEA2QQeUzcR84svnPTcfizgcdJMKq7T3O4MdQfKQcafVBTiZ77/92DeoMu5wuACv0QG4CxTGfco1wEl3zyp0KXw3oUn8Oh2Au0BKxhY6Hu7PCPIKnDMFR1cAD3tfA1aC1K8ss2AJ0AOv1HyL4IllJVgCnNdeZwrbAC2WbTIH4AAorzWCsOQqDHvFDsDxU8wOIOKP8TdB+AGDPecAnLVi3RylNXmlvKCqZeI+BeXf+C6BDTACmTgAWIUDUHO+ie1KAOSYfSA+9be1MxzgON4qDJu40UBw/mH9OIsJAM34uzQ2wFkrHkDZanUerQFKMT1qpMTPPLMARr/FGkFWnByAxnIIFfHPnbjTWLiPrYcsgP5TzPty2qycW8LkmrNO7JAGQ/aiBXAYexWz9uFXAmH8tRBpsdcyC+DqlQxRAiAf263BAKNp/pXbjydBbMeSs/KEXrsDsDzHXQk4J1nxtQXW4lqkGOBxn1MAeWUNMI5rDnGpAtjHFLAToCCXUxRVlZdi5X0tU5Dim9Rcqncj7LjpuI15RdUGxclwOM02SrOyLcVGNVuZNpqGIkAoxVVDXKq+QP47OgljTmbZFis5YDiQv4Uol1E7s2o2W5rVNDWTyadFcZlmh0Qhncm0asVpdmbI8QEu1nMYtxoJuXw+rxqy0cGiybKhZ/L5dE60u9rfRsSl845I+FMCRN7Gi3nVnE2G1fJY0dMoMNPOflJpqdMAcRNgudSV7Qsg/DxwL88aWVCpZKvVht3J1Wp1WKlUhvj5NU1NzQsCXnDXjUCKbc2tpGrm0bpdYrrVbIBpuSXlg9A3OkoBIN405lJAx5dPa80JAEXTwPNK5K0kylUyJeSFtC7JsjYoVQCYFmsdOe24X7Y74JGKjuxfCUYtC7KmnPEmCYaNSATa8ZYyrg24TGcCJpos8LRn5UwKzIIHlzbDLZ3g8SzyRT8AKOIBoXSqoGJaV0No+V1nzAt6xhbEO/PLe4+44S1uBLJgZnB8NI/WAckYmtX4ygZARasBUG7leIiWn0UZtaWVq0Pf50pmSxJ5ctLEBvj5ByWrD7nPDroqyf2VaGwCgKmpWs/WVp26rJXxR7Izs9NS9RyhrnRV68yGYFhTuTVDbIDjTUvIbregS6rcMjtmeYYF/41VkirZM8RRJyg92QTQoU2NVWcJ+zrNjpwTRW5jZFqf4cScMZiC5iotLzZAfeC7Ni8oslnMDqcTrIkGg0FH07QO/rtZnpWq0+FwUmp2VCkjQL680f5s2hozzUml0dT0nAjhljVEUJqgoXKIBeCaMOWw6tZbs+m01NSwYs+J67FDrjxSyyyXJlPMMducxLrZwI1XrTUh2pyCaW1YspRXbICTsbuOZTqNSqljGShUzb2cGEJGMWqzoR/AnJSNzAuTlGFuILEAXCwBEKeWQclW3ZEenaVi/AtBSRAjajMvAtMQWgIgtQHMzAtvjzTfFGawy2PbQkuAMhiL0Z49KbBDNL+aZ2g/KwBShXixLXW9NrV4hvZjW4ixB2KfDRBMa7Gy1q/4zbce4CkjAMO9OXWaYWu+5ZE9xAW4ZnbpUSYbLzRJCINPvOGQvQ5ALW5sket3Ge+dCAA3j3tckOvds2aZJQEgxg5PcwXAGpRIAkCIvV2PXUqm9ScZgPjLgOXUx93ZShAAjs/iAzCHRpPoAZYNjjqrGkoAQLiJfR6RS41A7rUBUOY09kYxZ6Ucs96eGSD+DpO9P8CY6JEAwDx+vgpnH0V/ZYB8JX7mIgZof2VLVWEGQEZcU9QBSJ03mdLNmAFgl6GygQXQ+8SUM80KgHSW3Fc7V+KO6dwSKwBLqscSoP+JZRqHAETiyjEV97AB2g/RuiD4fBAGoMRTRDnCRaHGdIDAydiqgyhOgThVA8PYCigF9iBfa0S4rMhW+mSZtXgXxbVHWqDpDZvFapBFC40oiWBwnMgJjl4krwAOpsJmMF4HmU5jkx//fxRDXUiorsT5c5RZgGYl0d8ovtSEuc22ojzoRFheYJOx1NwKoA0ipZ2J1ZJPtUANW7P4j832lyO0H88fxkpk6+z1aJmLSCxN0+TnoAKsmY0a3ubi9kdb3pmLwREnOMDm+A4g4JpAdZsGdeBsM6c9h9ihBCKdiUULxuI8nkNAh9FcM6yLmmknlIhgC2jLfT/JqV5m/4w/EmlhwV9nLupIALSPogXpUKYIakoOorxaqqwnL1RBOWNvR3FydRLJR8L9xF6/y1Pp73EQjYCTytNpozGsdohRh/JlUNYUuTYZjqMMRkvPJlAN0VNrcRSRwNqbUyRF9+4pIKSYxWqpLEerqIHy90mU4fMWTB09LqLuFARlPVhFnfiIkXaUv0mkjKAXIFV46EbqfmbB4yeZMog+gFT7DMTNon+J4PmbUBlHP4C1Huy0rIctfCux6nubAKmPYB5vxy+qWIVAE6vgGACQOji0ahTurPl4xThMroZmEIBdU1bfUSfA/CLRisTBAKnCBajtokASFMbgMNFKuBQA7OKcgXHSCFBs3R8lXAaXCoAn8wPopJObCwgJrZuvSSmfKAC4F+7cjCrm5mfMyi4qQYcCpC67NVDVBOZ9eMi1SqCoMgShN6R+PIoAACRebDVAsSXEyQNaNp5P49ZntRzE+jOp5p+Apzk4KmwD6N+ITlZYFUw0Cb0UwsqJysmdCihpebsTIYh/4I2U9sO9DiFXs5bDUICjZbQIcjkrg7LYknLb84i5Va59TjKaUzAZGMIquZJlJ4Zs/1HXtpnR+LYdClAgds+wDtE75QmYNA1JX+b4kiirnFBsUKOcLsmd2QQMizUj70lKFRMxIVzft3sSCuAr1GDl0ueN2qw6zTasXHrFSmwXHMnn87quKC2tVrZyM7OlckfOpzn/7IdN1kLfVrPermK02BEPBQCboVDrEQsZRe00i41JdprNVh3BPw0n2Uap2DRbkpLJUWrDIoWxQG3KCiISG0o3H0MAeiA89VLMZXRdckTXddwZds576JEJeMOqSduPRMADmpchAOfmttkaeJ4n/BsttlCu/ZoQ8nJndIA2UxYlTeKfeHOk5wkgIvWRDnD9aReOGWyylRO69UTMkPIvHeBM24VPg5RbFmv68sZ3NTrAro6XoScGg/TAV0AFSXSAyx0Vi2GaxocLb6OQcUcDaB/tqFYJYsgr6PnLEKLxOQ2AOQmHKnAROyL04N/Jg7VjGsDJfFeRFaR+jdn+680CMN0+DeCINZOOLsJ9PLe4fbrRJmwcUgBGYHcl52At3r7eRde/MCGdasztbgRxcd+ZMNq0DKxkRwrAQ+CefEIiPsdZCs7MTctgXqcAjIa7PCQNxzEcs3qAWrTeBhYMcLLYaXQ3RonR9uPmPjZqXdF84qsdV9x6fnF09CRgC9XOFQwEGFV2e8weaS9NkhsFVJFz1vRAgIDzlcmK8NIxdBaw++gkGgUCHO3EkiYEvfDNIf2gWsyibdcGbnDsvFDDS01SEFBCC0l2fboggP7zzksHCy9ayy6eAkYEP7dDNEEAh7uvVcK/JDoRmEiD1/MCDWAPReeQ9gJ76CjogcJlbbcAgF6kDEBGgEx0PXQcVEYR5QE1vH7JfLIsgsBPUe2hQkCA0Cqut+zCAICreFXzXggQ+eje2SAgvLPugCCAnTmTnhZIEd/echyYVQxXHRAA0P+0n2yPaMlOwQPI7YAAgIutIdFEBC4iRdrvAnPv4GI9ADcBvu7OGyYFqUcR1rKTStAAIqP0GwDtfdV+TUcI8/aClyT05J6Y2ACo7ySmGyD89nMb7X8Ckx+hRrwPdQPgYl81z5C29fjh4Tzwi2lys3MDgPloZWQA/dctcerj4FRc1CTJ/QAHO14F0q6ZIt6EK9JecC1vpJ6Sk8cP0Ac7nQKw6HrbWxTpwT/BZxpyQ48h6we4WOvdnVh0sOg6e0i9CgO4C46MwIHXF/IDnK2nQDF+ZCJkl5IECA20X3wKfIJI9WlfH8DBb0oEABSqqJA0oR6KIgE41KWnThyDdODtBeCLyPgARu4yRgfATyGMAEnDaAAhB8jqlC1Sfu7XvT4Aov5xKEDoTM/TQ9veHqDWCv5IOX4DtVO/DesDOB9HAWg1tgBQVbEHgMtRJkHvNPj4AfaDN7YWfAB3rvEaAqCVwnVtxB7g0CJwDBVux5SDdZ82d6e8AIWfegIAfFQAqAVlQBVua8F3Rs2AiKQv/Z5wf8KG0DYAapKCrwd08Ntm+/+hHGJAWlAgwAtwTWwOl6muMeqUQ/UozFLtKVjznH8XwUYiY+G2GXxxFHxgxQtw5X4Z1qgA0Aw/hQ+z1P0d/1dnTV8e4Ih2fAt7kYHmtwegT7yNiQVgRg0O+74KO81nT7N6tON/SLwPDmN4AM4IB2gvAHhFkchd4zr9laobK1gAwIgstBYKEH7KDTapTtEGOxAJ1X5CfSMgqj1SojAkwDGouvovDGAQvn8AO1RAPwDKquZqaLQPhzTtBcfUJB0S4KhcJAyVEIBmeOwupIc2AGodfakcR4/zYPvNPvFH9X08L1QzCfXIAIBaVDW7AYDXRKdx16BDM8OhHHLmmADod5u1ZABkOkDNB6ADfoAds4NzoFK/I4dlLJNvRTRJ7cEEQH0ZB9J8yxQEOfUu1b+dUw9bICX0xBMBcGWU5EgA3CzcWUMqtRgAMnydww+NzK9n7knYoPaHxo8IAJCe6JEAxFJ46AWp1LeJIMPfA80OXy3Tj31BKbz9BMAI5KfEXlTIaiUWtwFUaS7ZBgCe8PyMfvgYj/8tm2kuwMcbfUiUNsCrfGwAhfqCy00AecjRbUO+tfXEgQtQn+vkffcEgN03US1R7sQH+gs0gGNTIXs+BIDbBqBTs3U2AXiQVyhRDNSJsAniAlyMJXLuhfXAlknM5YbUajEbAHAoBxeXQdzgNEKCpgtwrkmNaABCdsuR+fRLAGaaMAnYBUDC/DFKkrIL8CCr5PrDAiCEAJT9hzrMGhcAgPL3Z5GyETwApDZgAeBp9Xqw0vEvERiJL21cD6og4mEVF+AqOQA4pfbAJoBcgiWfC4rQOPKBaRcAZOTkAGjZFgEAUlYse/0LlOveRs6vJgD0xAD4Es1YCgDQh4IXgFfBefRkHAJAeRUALg08AIgz/QHoiAB4EpMXDwmAbgdovABABDkCACpPDy9KzycBpIgAucqWhCJ6WCIAgCcAkDh+abkGAsCQSFMiBCC9LTOcHpYIAIAuAFKer15aLsYFONQypA22T4CZ7XpAobbF9g8HOB97LAAmgHKHBiBl/XsHcCoV8ZxC2PQ8i3E4xQW4NLnEAEyaBsOW9gYAyBQliHXnaaxzES7A9YKfqMkAII3mogQBVPSqrty8SHcGAtS73g2sfQHwFaV6f8r0WkdHekNUI3p+bwAcUKcnjC+XtaUAOLn4CgDpinrFcMiYDKsIyoQ4g84CoBYjAyBlKLO/IdqWWzVNhIeRMaHZQskCqNXtiUPRAM7GfMN1dpFC3c1OFsAomywndAmAyxpfc8fujgD0oe+7sGPGL7ye8kWnOSlLPKtdAOAp64u48KVWl7lkrSOjipAerg1lRgDqdzcAgMxQNtu7Q3OagW6YkglAooan/QBIB+pPloKLni2mFm9ME+kBiRrd3QBoFWUWJeQBuFzwucpqDO0JgJ+Nx0zVPshql5c3AmyuNspDAbYU6H1JD4D87OsxwxgigruPNy0RN3v10m06gDDd4hNHB0ByBaWNp9vL2AgrgP7jJ8PeJSwup3EYwDan/gUAxY71DkX1KXb1Kgfg4HC1S4XUZUUVJO0GwHNGDS2TuxCUwUO8ehNO7XWwENfqs+S4gyizEwC+4iktMlgt/QjW4pV/sgDqoOW21ZoF9i3EnQBAEgB3gGs98nKsApKc9fw9KRZ8ebY3gDKZHISHUTyn/tZ31FgABgwF2LpDExEAt9hbw3oQwyzlUh+fNgLe9tE/OsC2PbKIACg99D46JMVYk4PeBASbRTG0B5IB4Mq+jAR+HKNeAxdQ7gCqoIZCe2BLXjg25mi/cgGQlvUeEoZKHD3EWSeFdDJTASEDXF6NIR0ADrac9Qsxp9cA0AA3RB1Hq5phjMCio0ZPgJl2a2Xl5+BjanTagXSALdkqYQ4NrDh2lJVDcwwW+vqu2j1DZK53Bm7GLRVLa/zsbI+MgEkHqNFCnxEAnJRM3rCGS+EcgO5ibC6eADiKWTdpaQu16ydnV1jOLq6XMZprQAfYkrWIHfUZNfvBftsFv96D79WPLy+P60yvMqLIBR1gS+ZuSGDLBkC5+dedVj1eCtVt2Zq9HkKIAfg9VD12AKibvWolvAdCEkf5hjY43UPVYxuA5neFuApLAOoGB8eXwHliwycuALaWwnuAvkvJ8S8sibErgPAXjvDUnXqOf0qm6CsbgDgMr5+Uq1AB/28AcLPQpRhJU2rchWcp9JcYQFg6GmcHq6i/i3gSfccA1kEyeoFRBCf0PErUirWZGgegEDJTEWgpGafA66p8MLJ/hvi/BDNrewO+HKCV954eJFoAnApQv53RXxOHLe5fp8O3z935YGFqjowXzcG82317M1k6GAr5faSXVz8h9RPjC6QiABwcfjKWNxS9EzJnN4s3b3ujUb9+cnJyfrgU/PNJvd7rLytBiJ7jhEgZrrdmULqbSP3pEADrMMKqy1XPu8bgMjEDLmj+6+PKjACeI2MKoZmQ2GWKSG8FwM7Aeo4ideoJumSXCki8CVYnF8/LbwqATMjF5gexuCFuly8RSR2cEofBUStLtkMHS0MT5QPb0FtFSpB8S5b5QRIgDTxkJDWIAis8kUXOYLNCWG5IBtXlWMZObUA082zFDmsnR8Ryh7TbChEEwvgJWdQBAAVPNYRchXwLOT87v1qF5eB8cxC5rywXQa/+7F4Hzi/x4HJjWsmUkQ8G+PjWbTB2Hx+vCMNHBIX1m1yR9BgAwK9a+NVT60r4NEo9dFcHHWCG8VWCoQAjoqgb9p5G58Q5/taRG0dCma8bw+AAtHh7VZOsFp6sK3Mg+aqdah+CloAXPoi2HmtgAkidLZZ9jfA4r6euh+tJwFuFpS6eBPvFabl5wHrUB11Zz+hju4UHp8Zq4jrlXOoPYD7WBje3yVl0gVrocZGxzAJOX5z2rXo361Hfsg4+tvEil8lItU+HQftChZO7n79+PXOCDnUgQftBmMuElPbo8vzwos/8IrtwgNTBeWVhjmvd03Nbz1zeO3YNVh2OMV8/+vp4dUgdxYXRWj1dAkMQxfwiykmAeEKruXtsPahVO4661qCB+eFa7RxEfYb1r2+7zwm//McjYS9QcOUOmIZhRs2I98rHfn93zY8KkOpdnN1d7GwYsMj/Ak5AfkiuSfc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2" name="AutoShape 8" descr="data:image/png;base64,iVBORw0KGgoAAAANSUhEUgAAAMAAAAEGCAMAAAAExGooAAABF1BMVEXSt3b///8AAADos6DZvXrVunjavnrEq27LsXK7o2nPtHQjHhSul2LHrXCdiVjBqGzq6upGPSc+NiOym2SlkF1USS8NCwcvKRppXDuzs7Q1Lh6IdkxjVzi4oGeSf1L19fV4aUQ9MhKYhFXMzMy/v8BmWTnw8PAWEwzg4OB0ZUF8a0BmZ2snIhYdGRAiFgBORCxAQkampqeOj5AAAA5PUVRvcXOBgoXTopHgrZuyiXvHx8iYmJlJPR4NAAAxNDmqq6x1WVIlHAAQFR2Rb2VNT1NXSSccICcdFAA6PEAqLDEsIgBBMC+DZFu8kYKge281KxAiIR4TFBRWQD00JiYMDwAVCxNlTEceHgsqKScmGh4ABhcbHygQARJAaSOtAAAaOklEQVR4nNWda2PaOLOAjSoZY4y52FyNuRgImEDJvZfQpElDc2m72X13393u7vn/v+PINmDZWMaxDDlnPrRpA7YeSxrNjEZjLkVK4REcHbdT/5+E8/zrYs4ZC3BR2M+9R9cnB8wX8QC0HyWEUAYjsF94q/SPwKJ7yHwZD0DvrcBxHELK/Paa+crh0ju6H6dhDoxYL+QBuFjwnCWIk+/vmC8dIgfnoJOD+EaLS9ZLeQAeDMQ5AoUBOGa9NlXqt/M8tJ+Ucct6LRKgcJvBAAjaFFAFZ7uZzPjxG3D5pETAOttIgN5NDl9zXGsJyAIR5+Aj49WDpPfvPA2XHc2hmzrj5UiA+hxxqPM/X/4GZYnHCLwGThgvvymXQIN2P0PemgTjC8brkQDnJuTEP368efPuO6iqGAFmwF3Cy9oZULCiQLxSA6CJn5f6D+MFSYArAyEVvLHlC2joPIeExdcktVHhn7mAWw3VBvj8491/JYQnAeMlSYB/8gg1PzsAb95/Bk0Bd7Z52mO8hSs9YGIVDZUi+P4e3+J7GXI8YLw8ATACaSRUP7xZybtvAHcJ0gDrPFtJHw9/3Kk18Pm9cwOQ5+CccSUgAD7eCCgD3r9x5RdQTkNkBBC0C4XRaNSvuzIipFA4CJg610CGCMl/ffuxuv43GT8fxllMAPTnHGr9/oaUd//5Q0VQBn33UweF/sn54dHP6fDt26euKzdvHbnH8uvPh6PDw4vLjwVCy18CmUdCE3xxL/99xiP5KDGAywGEze9vvPIFdBA0HIJ24fri7jdwsxirqpLPWYpwLfxSIErncrouqapWmw9B5eziuNB22i9BqPz17R1x8R+AQzpg03MEwPkYiqUPPoA3P/5nJvIy+HhwfH4LnsaygjU4HgloZXQECbIFU4mKPH4Gtxf91DFQIGoB7/N5j/UQSg7gTIOZyjs/wJv334bpTAmAZw2PJhja8CAUCDl1DADQeNQEP3zX/rOFeMblngD4V4X63+83AN68O8Vrjsy9tO0EBeT1DhhOvm1c/EsR8s9sRiMBcKpA7dvG8//ld9z68BETqSc4o3H6y8b4BDyssZkrBAAQ4OCz9wbvPoOGJrC2fsnAyX/97htD70EGMupRDwBf9Dyj939iq06E29sWFUHs+Gbxm99l3mBzK12AAhC5KvmE8DKmJPPw14L16H88auJPDcp3yQGks+7V8eOXE24+Z3XC7G+S4EuZl34y6VEXYDTk9F/XF3/3dymX3OAhCJBJKtMPf/D6b0xOmQvQu+eU31eK7geoJf/4HYFjguAd4NNsXqUHQFpp0Q943dlN87HgBdkdRUAUAZPr7QEw/rNqv7G79mNXlSA4lfjkAJD257L98i6GvyvYx1gRfDOSA3iLap+d8W/stv2YwPzv+5UeTQxgBDjbmH5n+U27FlRcjtbv48QACg7A+98Hu28/x4l/OVbLl1piAAeAK3/BfVrdQ/NxF2SAbbb8Uk4MIAW40i/YfsjtSP/7BDuq1kT+pZggQL744d2uFRBBYFrL5oe/UGIA/0rN799qu1wAvCJWP1sAia3E2KWsgYm4t/Zb0+ADBshXkgI4GZtA2s8EcAS2Tt98qCZmjabqi5K5rwmwlOLnH1U1KX8g1QPZ9H7bjwfR94ZxnhRAARj7HEA2QQeUzcR84svnPTcfizgcdJMKq7T3O4MdQfKQcafVBTiZ77/92DeoMu5wuACv0QG4CxTGfco1wEl3zyp0KXw3oUn8Oh2Au0BKxhY6Hu7PCPIKnDMFR1cAD3tfA1aC1K8ss2AJ0AOv1HyL4IllJVgCnNdeZwrbAC2WbTIH4AAorzWCsOQqDHvFDsDxU8wOIOKP8TdB+AGDPecAnLVi3RylNXmlvKCqZeI+BeXf+C6BDTACmTgAWIUDUHO+ie1KAOSYfSA+9be1MxzgON4qDJu40UBw/mH9OIsJAM34uzQ2wFkrHkDZanUerQFKMT1qpMTPPLMARr/FGkFWnByAxnIIFfHPnbjTWLiPrYcsgP5TzPty2qycW8LkmrNO7JAGQ/aiBXAYexWz9uFXAmH8tRBpsdcyC+DqlQxRAiAf263BAKNp/pXbjydBbMeSs/KEXrsDsDzHXQk4J1nxtQXW4lqkGOBxn1MAeWUNMI5rDnGpAtjHFLAToCCXUxRVlZdi5X0tU5Dim9Rcqncj7LjpuI15RdUGxclwOM02SrOyLcVGNVuZNpqGIkAoxVVDXKq+QP47OgljTmbZFis5YDiQv4Uol1E7s2o2W5rVNDWTyadFcZlmh0Qhncm0asVpdmbI8QEu1nMYtxoJuXw+rxqy0cGiybKhZ/L5dE60u9rfRsSl845I+FMCRN7Gi3nVnE2G1fJY0dMoMNPOflJpqdMAcRNgudSV7Qsg/DxwL88aWVCpZKvVht3J1Wp1WKlUhvj5NU1NzQsCXnDXjUCKbc2tpGrm0bpdYrrVbIBpuSXlg9A3OkoBIN405lJAx5dPa80JAEXTwPNK5K0kylUyJeSFtC7JsjYoVQCYFmsdOe24X7Y74JGKjuxfCUYtC7KmnPEmCYaNSATa8ZYyrg24TGcCJpos8LRn5UwKzIIHlzbDLZ3g8SzyRT8AKOIBoXSqoGJaV0No+V1nzAt6xhbEO/PLe4+44S1uBLJgZnB8NI/WAckYmtX4ygZARasBUG7leIiWn0UZtaWVq0Pf50pmSxJ5ctLEBvj5ByWrD7nPDroqyf2VaGwCgKmpWs/WVp26rJXxR7Izs9NS9RyhrnRV68yGYFhTuTVDbIDjTUvIbregS6rcMjtmeYYF/41VkirZM8RRJyg92QTQoU2NVWcJ+zrNjpwTRW5jZFqf4cScMZiC5iotLzZAfeC7Ni8oslnMDqcTrIkGg0FH07QO/rtZnpWq0+FwUmp2VCkjQL680f5s2hozzUml0dT0nAjhljVEUJqgoXKIBeCaMOWw6tZbs+m01NSwYs+J67FDrjxSyyyXJlPMMducxLrZwI1XrTUh2pyCaW1YspRXbICTsbuOZTqNSqljGShUzb2cGEJGMWqzoR/AnJSNzAuTlGFuILEAXCwBEKeWQclW3ZEenaVi/AtBSRAjajMvAtMQWgIgtQHMzAtvjzTfFGawy2PbQkuAMhiL0Z49KbBDNL+aZ2g/KwBShXixLXW9NrV4hvZjW4ixB2KfDRBMa7Gy1q/4zbce4CkjAMO9OXWaYWu+5ZE9xAW4ZnbpUSYbLzRJCINPvOGQvQ5ALW5sket3Ge+dCAA3j3tckOvds2aZJQEgxg5PcwXAGpRIAkCIvV2PXUqm9ScZgPjLgOXUx93ZShAAjs/iAzCHRpPoAZYNjjqrGkoAQLiJfR6RS41A7rUBUOY09kYxZ6Ucs96eGSD+DpO9P8CY6JEAwDx+vgpnH0V/ZYB8JX7mIgZof2VLVWEGQEZcU9QBSJ03mdLNmAFgl6GygQXQ+8SUM80KgHSW3Fc7V+KO6dwSKwBLqscSoP+JZRqHAETiyjEV97AB2g/RuiD4fBAGoMRTRDnCRaHGdIDAydiqgyhOgThVA8PYCigF9iBfa0S4rMhW+mSZtXgXxbVHWqDpDZvFapBFC40oiWBwnMgJjl4krwAOpsJmMF4HmU5jkx//fxRDXUiorsT5c5RZgGYl0d8ovtSEuc22ojzoRFheYJOx1NwKoA0ipZ2J1ZJPtUANW7P4j832lyO0H88fxkpk6+z1aJmLSCxN0+TnoAKsmY0a3ubi9kdb3pmLwREnOMDm+A4g4JpAdZsGdeBsM6c9h9ihBCKdiUULxuI8nkNAh9FcM6yLmmknlIhgC2jLfT/JqV5m/4w/EmlhwV9nLupIALSPogXpUKYIakoOorxaqqwnL1RBOWNvR3FydRLJR8L9xF6/y1Pp73EQjYCTytNpozGsdohRh/JlUNYUuTYZjqMMRkvPJlAN0VNrcRSRwNqbUyRF9+4pIKSYxWqpLEerqIHy90mU4fMWTB09LqLuFARlPVhFnfiIkXaUv0mkjKAXIFV46EbqfmbB4yeZMog+gFT7DMTNon+J4PmbUBlHP4C1Huy0rIctfCux6nubAKmPYB5vxy+qWIVAE6vgGACQOji0ahTurPl4xThMroZmEIBdU1bfUSfA/CLRisTBAKnCBajtokASFMbgMNFKuBQA7OKcgXHSCFBs3R8lXAaXCoAn8wPopJObCwgJrZuvSSmfKAC4F+7cjCrm5mfMyi4qQYcCpC67NVDVBOZ9eMi1SqCoMgShN6R+PIoAACRebDVAsSXEyQNaNp5P49ZntRzE+jOp5p+Apzk4KmwD6N+ITlZYFUw0Cb0UwsqJysmdCihpebsTIYh/4I2U9sO9DiFXs5bDUICjZbQIcjkrg7LYknLb84i5Va59TjKaUzAZGMIquZJlJ4Zs/1HXtpnR+LYdClAgds+wDtE75QmYNA1JX+b4kiirnFBsUKOcLsmd2QQMizUj70lKFRMxIVzft3sSCuAr1GDl0ueN2qw6zTasXHrFSmwXHMnn87quKC2tVrZyM7OlckfOpzn/7IdN1kLfVrPermK02BEPBQCboVDrEQsZRe00i41JdprNVh3BPw0n2Uap2DRbkpLJUWrDIoWxQG3KCiISG0o3H0MAeiA89VLMZXRdckTXddwZds576JEJeMOqSduPRMADmpchAOfmttkaeJ4n/BsttlCu/ZoQ8nJndIA2UxYlTeKfeHOk5wkgIvWRDnD9aReOGWyylRO69UTMkPIvHeBM24VPg5RbFmv68sZ3NTrAro6XoScGg/TAV0AFSXSAyx0Vi2GaxocLb6OQcUcDaB/tqFYJYsgr6PnLEKLxOQ2AOQmHKnAROyL04N/Jg7VjGsDJfFeRFaR+jdn+680CMN0+DeCINZOOLsJ9PLe4fbrRJmwcUgBGYHcl52At3r7eRde/MCGdasztbgRxcd+ZMNq0DKxkRwrAQ+CefEIiPsdZCs7MTctgXqcAjIa7PCQNxzEcs3qAWrTeBhYMcLLYaXQ3RonR9uPmPjZqXdF84qsdV9x6fnF09CRgC9XOFQwEGFV2e8weaS9NkhsFVJFz1vRAgIDzlcmK8NIxdBaw++gkGgUCHO3EkiYEvfDNIf2gWsyibdcGbnDsvFDDS01SEFBCC0l2fboggP7zzksHCy9ayy6eAkYEP7dDNEEAh7uvVcK/JDoRmEiD1/MCDWAPReeQ9gJ76CjogcJlbbcAgF6kDEBGgEx0PXQcVEYR5QE1vH7JfLIsgsBPUe2hQkCA0Cqut+zCAICreFXzXggQ+eje2SAgvLPugCCAnTmTnhZIEd/echyYVQxXHRAA0P+0n2yPaMlOwQPI7YAAgIutIdFEBC4iRdrvAnPv4GI9ADcBvu7OGyYFqUcR1rKTStAAIqP0GwDtfdV+TUcI8/aClyT05J6Y2ACo7ySmGyD89nMb7X8Ckx+hRrwPdQPgYl81z5C29fjh4Tzwi2lys3MDgPloZWQA/dctcerj4FRc1CTJ/QAHO14F0q6ZIt6EK9JecC1vpJ6Sk8cP0Ac7nQKw6HrbWxTpwT/BZxpyQ48h6we4WOvdnVh0sOg6e0i9CgO4C46MwIHXF/IDnK2nQDF+ZCJkl5IECA20X3wKfIJI9WlfH8DBb0oEABSqqJA0oR6KIgE41KWnThyDdODtBeCLyPgARu4yRgfATyGMAEnDaAAhB8jqlC1Sfu7XvT4Aov5xKEDoTM/TQ9veHqDWCv5IOX4DtVO/DesDOB9HAWg1tgBQVbEHgMtRJkHvNPj4AfaDN7YWfAB3rvEaAqCVwnVtxB7g0CJwDBVux5SDdZ82d6e8AIWfegIAfFQAqAVlQBVua8F3Rs2AiKQv/Z5wf8KG0DYAapKCrwd08Ntm+/+hHGJAWlAgwAtwTWwOl6muMeqUQ/UozFLtKVjznH8XwUYiY+G2GXxxFHxgxQtw5X4Z1qgA0Aw/hQ+z1P0d/1dnTV8e4Ih2fAt7kYHmtwegT7yNiQVgRg0O+74KO81nT7N6tON/SLwPDmN4AM4IB2gvAHhFkchd4zr9laobK1gAwIgstBYKEH7KDTapTtEGOxAJ1X5CfSMgqj1SojAkwDGouvovDGAQvn8AO1RAPwDKquZqaLQPhzTtBcfUJB0S4KhcJAyVEIBmeOwupIc2AGodfakcR4/zYPvNPvFH9X08L1QzCfXIAIBaVDW7AYDXRKdx16BDM8OhHHLmmADod5u1ZABkOkDNB6ADfoAds4NzoFK/I4dlLJNvRTRJ7cEEQH0ZB9J8yxQEOfUu1b+dUw9bICX0xBMBcGWU5EgA3CzcWUMqtRgAMnydww+NzK9n7knYoPaHxo8IAJCe6JEAxFJ46AWp1LeJIMPfA80OXy3Tj31BKbz9BMAI5KfEXlTIaiUWtwFUaS7ZBgCe8PyMfvgYj/8tm2kuwMcbfUiUNsCrfGwAhfqCy00AecjRbUO+tfXEgQtQn+vkffcEgN03US1R7sQH+gs0gGNTIXs+BIDbBqBTs3U2AXiQVyhRDNSJsAniAlyMJXLuhfXAlknM5YbUajEbAHAoBxeXQdzgNEKCpgtwrkmNaABCdsuR+fRLAGaaMAnYBUDC/DFKkrIL8CCr5PrDAiCEAJT9hzrMGhcAgPL3Z5GyETwApDZgAeBp9Xqw0vEvERiJL21cD6og4mEVF+AqOQA4pfbAJoBcgiWfC4rQOPKBaRcAZOTkAGjZFgEAUlYse/0LlOveRs6vJgD0xAD4Es1YCgDQh4IXgFfBefRkHAJAeRUALg08AIgz/QHoiAB4EpMXDwmAbgdovABABDkCACpPDy9KzycBpIgAucqWhCJ6WCIAgCcAkDh+abkGAsCQSFMiBCC9LTOcHpYIAIAuAFKer15aLsYFONQypA22T4CZ7XpAobbF9g8HOB97LAAmgHKHBiBl/XsHcCoV8ZxC2PQ8i3E4xQW4NLnEAEyaBsOW9gYAyBQliHXnaaxzES7A9YKfqMkAII3mogQBVPSqrty8SHcGAtS73g2sfQHwFaV6f8r0WkdHekNUI3p+bwAcUKcnjC+XtaUAOLn4CgDpinrFcMiYDKsIyoQ4g84CoBYjAyBlKLO/IdqWWzVNhIeRMaHZQskCqNXtiUPRAM7GfMN1dpFC3c1OFsAomywndAmAyxpfc8fujgD0oe+7sGPGL7ye8kWnOSlLPKtdAOAp64u48KVWl7lkrSOjipAerg1lRgDqdzcAgMxQNtu7Q3OagW6YkglAooan/QBIB+pPloKLni2mFm9ME+kBiRrd3QBoFWUWJeQBuFzwucpqDO0JgJ+Nx0zVPshql5c3AmyuNspDAbYU6H1JD4D87OsxwxgigruPNy0RN3v10m06gDDd4hNHB0ByBaWNp9vL2AgrgP7jJ8PeJSwup3EYwDan/gUAxY71DkX1KXb1Kgfg4HC1S4XUZUUVJO0GwHNGDS2TuxCUwUO8ehNO7XWwENfqs+S4gyizEwC+4iktMlgt/QjW4pV/sgDqoOW21ZoF9i3EnQBAEgB3gGs98nKsApKc9fw9KRZ8ebY3gDKZHISHUTyn/tZ31FgABgwF2LpDExEAt9hbw3oQwyzlUh+fNgLe9tE/OsC2PbKIACg99D46JMVYk4PeBASbRTG0B5IB4Mq+jAR+HKNeAxdQ7gCqoIZCe2BLXjg25mi/cgGQlvUeEoZKHD3EWSeFdDJTASEDXF6NIR0ADrac9Qsxp9cA0AA3RB1Hq5phjMCio0ZPgJl2a2Xl5+BjanTagXSALdkqYQ4NrDh2lJVDcwwW+vqu2j1DZK53Bm7GLRVLa/zsbI+MgEkHqNFCnxEAnJRM3rCGS+EcgO5ibC6eADiKWTdpaQu16ydnV1jOLq6XMZprQAfYkrWIHfUZNfvBftsFv96D79WPLy+P60yvMqLIBR1gS+ZuSGDLBkC5+dedVj1eCtVt2Zq9HkKIAfg9VD12AKibvWolvAdCEkf5hjY43UPVYxuA5neFuApLAOoGB8eXwHliwycuALaWwnuAvkvJ8S8sibErgPAXjvDUnXqOf0qm6CsbgDgMr5+Uq1AB/28AcLPQpRhJU2rchWcp9JcYQFg6GmcHq6i/i3gSfccA1kEyeoFRBCf0PErUirWZGgegEDJTEWgpGafA66p8MLJ/hvi/BDNrewO+HKCV954eJFoAnApQv53RXxOHLe5fp8O3z935YGFqjowXzcG82317M1k6GAr5faSXVz8h9RPjC6QiABwcfjKWNxS9EzJnN4s3b3ujUb9+cnJyfrgU/PNJvd7rLytBiJ7jhEgZrrdmULqbSP3pEADrMMKqy1XPu8bgMjEDLmj+6+PKjACeI2MKoZmQ2GWKSG8FwM7Aeo4ideoJumSXCki8CVYnF8/LbwqATMjF5gexuCFuly8RSR2cEofBUStLtkMHS0MT5QPb0FtFSpB8S5b5QRIgDTxkJDWIAis8kUXOYLNCWG5IBtXlWMZObUA082zFDmsnR8Ryh7TbChEEwvgJWdQBAAVPNYRchXwLOT87v1qF5eB8cxC5rywXQa/+7F4Hzi/x4HJjWsmUkQ8G+PjWbTB2Hx+vCMNHBIX1m1yR9BgAwK9a+NVT60r4NEo9dFcHHWCG8VWCoQAjoqgb9p5G58Q5/taRG0dCma8bw+AAtHh7VZOsFp6sK3Mg+aqdah+CloAXPoi2HmtgAkidLZZ9jfA4r6euh+tJwFuFpS6eBPvFabl5wHrUB11Zz+hju4UHp8Zq4jrlXOoPYD7WBje3yVl0gVrocZGxzAJOX5z2rXo361Hfsg4+tvEil8lItU+HQftChZO7n79+PXOCDnUgQftBmMuElPbo8vzwos/8IrtwgNTBeWVhjmvd03Nbz1zeO3YNVh2OMV8/+vp4dUgdxYXRWj1dAkMQxfwiykmAeEKruXtsPahVO4661qCB+eFa7RxEfYb1r2+7zwm//McjYS9QcOUOmIZhRs2I98rHfn93zY8KkOpdnN1d7GwYsMj/Ak5AfkiuSfc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34" name="AutoShape 10" descr="data:image/png;base64,iVBORw0KGgoAAAANSUhEUgAAAMAAAAEGCAMAAAAExGooAAABF1BMVEXSt3b///8AAADos6DZvXrVunjavnrEq27LsXK7o2nPtHQjHhSul2LHrXCdiVjBqGzq6upGPSc+NiOym2SlkF1USS8NCwcvKRppXDuzs7Q1Lh6IdkxjVzi4oGeSf1L19fV4aUQ9MhKYhFXMzMy/v8BmWTnw8PAWEwzg4OB0ZUF8a0BmZ2snIhYdGRAiFgBORCxAQkampqeOj5AAAA5PUVRvcXOBgoXTopHgrZuyiXvHx8iYmJlJPR4NAAAxNDmqq6x1WVIlHAAQFR2Rb2VNT1NXSSccICcdFAA6PEAqLDEsIgBBMC+DZFu8kYKge281KxAiIR4TFBRWQD00JiYMDwAVCxNlTEceHgsqKScmGh4ABhcbHygQARJAaSOtAAAaOklEQVR4nNWda2PaOLOAjSoZY4y52FyNuRgImEDJvZfQpElDc2m72X13393u7vn/v+PINmDZWMaxDDlnPrRpA7YeSxrNjEZjLkVK4REcHbdT/5+E8/zrYs4ZC3BR2M+9R9cnB8wX8QC0HyWEUAYjsF94q/SPwKJ7yHwZD0DvrcBxHELK/Paa+crh0ju6H6dhDoxYL+QBuFjwnCWIk+/vmC8dIgfnoJOD+EaLS9ZLeQAeDMQ5AoUBOGa9NlXqt/M8tJ+Ucct6LRKgcJvBAAjaFFAFZ7uZzPjxG3D5pETAOttIgN5NDl9zXGsJyAIR5+Aj49WDpPfvPA2XHc2hmzrj5UiA+hxxqPM/X/4GZYnHCLwGThgvvymXQIN2P0PemgTjC8brkQDnJuTEP368efPuO6iqGAFmwF3Cy9oZULCiQLxSA6CJn5f6D+MFSYArAyEVvLHlC2joPIeExdcktVHhn7mAWw3VBvj8491/JYQnAeMlSYB/8gg1PzsAb95/Bk0Bd7Z52mO8hSs9YGIVDZUi+P4e3+J7GXI8YLw8ATACaSRUP7xZybtvAHcJ0gDrPFtJHw9/3Kk18Pm9cwOQ5+CccSUgAD7eCCgD3r9x5RdQTkNkBBC0C4XRaNSvuzIipFA4CJg610CGCMl/ffuxuv43GT8fxllMAPTnHGr9/oaUd//5Q0VQBn33UweF/sn54dHP6fDt26euKzdvHbnH8uvPh6PDw4vLjwVCy18CmUdCE3xxL/99xiP5KDGAywGEze9vvPIFdBA0HIJ24fri7jdwsxirqpLPWYpwLfxSIErncrouqapWmw9B5eziuNB22i9BqPz17R1x8R+AQzpg03MEwPkYiqUPPoA3P/5nJvIy+HhwfH4LnsaygjU4HgloZXQECbIFU4mKPH4Gtxf91DFQIGoB7/N5j/UQSg7gTIOZyjs/wJv334bpTAmAZw2PJhja8CAUCDl1DADQeNQEP3zX/rOFeMblngD4V4X63+83AN68O8Vrjsy9tO0EBeT1DhhOvm1c/EsR8s9sRiMBcKpA7dvG8//ld9z68BETqSc4o3H6y8b4BDyssZkrBAAQ4OCz9wbvPoOGJrC2fsnAyX/97htD70EGMupRDwBf9Dyj939iq06E29sWFUHs+Gbxm99l3mBzK12AAhC5KvmE8DKmJPPw14L16H88auJPDcp3yQGks+7V8eOXE24+Z3XC7G+S4EuZl34y6VEXYDTk9F/XF3/3dymX3OAhCJBJKtMPf/D6b0xOmQvQu+eU31eK7geoJf/4HYFjguAd4NNsXqUHQFpp0Q943dlN87HgBdkdRUAUAZPr7QEw/rNqv7G79mNXlSA4lfjkAJD257L98i6GvyvYx1gRfDOSA3iLap+d8W/stv2YwPzv+5UeTQxgBDjbmH5n+U27FlRcjtbv48QACg7A+98Hu28/x4l/OVbLl1piAAeAK3/BfVrdQ/NxF2SAbbb8Uk4MIAW40i/YfsjtSP/7BDuq1kT+pZggQL744d2uFRBBYFrL5oe/UGIA/0rN799qu1wAvCJWP1sAia3E2KWsgYm4t/Zb0+ADBshXkgI4GZtA2s8EcAS2Tt98qCZmjabqi5K5rwmwlOLnH1U1KX8g1QPZ9H7bjwfR94ZxnhRAARj7HEA2QQeUzcR84svnPTcfizgcdJMKq7T3O4MdQfKQcafVBTiZ77/92DeoMu5wuACv0QG4CxTGfco1wEl3zyp0KXw3oUn8Oh2Au0BKxhY6Hu7PCPIKnDMFR1cAD3tfA1aC1K8ss2AJ0AOv1HyL4IllJVgCnNdeZwrbAC2WbTIH4AAorzWCsOQqDHvFDsDxU8wOIOKP8TdB+AGDPecAnLVi3RylNXmlvKCqZeI+BeXf+C6BDTACmTgAWIUDUHO+ie1KAOSYfSA+9be1MxzgON4qDJu40UBw/mH9OIsJAM34uzQ2wFkrHkDZanUerQFKMT1qpMTPPLMARr/FGkFWnByAxnIIFfHPnbjTWLiPrYcsgP5TzPty2qycW8LkmrNO7JAGQ/aiBXAYexWz9uFXAmH8tRBpsdcyC+DqlQxRAiAf263BAKNp/pXbjydBbMeSs/KEXrsDsDzHXQk4J1nxtQXW4lqkGOBxn1MAeWUNMI5rDnGpAtjHFLAToCCXUxRVlZdi5X0tU5Dim9Rcqncj7LjpuI15RdUGxclwOM02SrOyLcVGNVuZNpqGIkAoxVVDXKq+QP47OgljTmbZFis5YDiQv4Uol1E7s2o2W5rVNDWTyadFcZlmh0Qhncm0asVpdmbI8QEu1nMYtxoJuXw+rxqy0cGiybKhZ/L5dE60u9rfRsSl845I+FMCRN7Gi3nVnE2G1fJY0dMoMNPOflJpqdMAcRNgudSV7Qsg/DxwL88aWVCpZKvVht3J1Wp1WKlUhvj5NU1NzQsCXnDXjUCKbc2tpGrm0bpdYrrVbIBpuSXlg9A3OkoBIN405lJAx5dPa80JAEXTwPNK5K0kylUyJeSFtC7JsjYoVQCYFmsdOe24X7Y74JGKjuxfCUYtC7KmnPEmCYaNSATa8ZYyrg24TGcCJpos8LRn5UwKzIIHlzbDLZ3g8SzyRT8AKOIBoXSqoGJaV0No+V1nzAt6xhbEO/PLe4+44S1uBLJgZnB8NI/WAckYmtX4ygZARasBUG7leIiWn0UZtaWVq0Pf50pmSxJ5ctLEBvj5ByWrD7nPDroqyf2VaGwCgKmpWs/WVp26rJXxR7Izs9NS9RyhrnRV68yGYFhTuTVDbIDjTUvIbregS6rcMjtmeYYF/41VkirZM8RRJyg92QTQoU2NVWcJ+zrNjpwTRW5jZFqf4cScMZiC5iotLzZAfeC7Ni8oslnMDqcTrIkGg0FH07QO/rtZnpWq0+FwUmp2VCkjQL680f5s2hozzUml0dT0nAjhljVEUJqgoXKIBeCaMOWw6tZbs+m01NSwYs+J67FDrjxSyyyXJlPMMducxLrZwI1XrTUh2pyCaW1YspRXbICTsbuOZTqNSqljGShUzb2cGEJGMWqzoR/AnJSNzAuTlGFuILEAXCwBEKeWQclW3ZEenaVi/AtBSRAjajMvAtMQWgIgtQHMzAtvjzTfFGawy2PbQkuAMhiL0Z49KbBDNL+aZ2g/KwBShXixLXW9NrV4hvZjW4ixB2KfDRBMa7Gy1q/4zbce4CkjAMO9OXWaYWu+5ZE9xAW4ZnbpUSYbLzRJCINPvOGQvQ5ALW5sket3Ge+dCAA3j3tckOvds2aZJQEgxg5PcwXAGpRIAkCIvV2PXUqm9ScZgPjLgOXUx93ZShAAjs/iAzCHRpPoAZYNjjqrGkoAQLiJfR6RS41A7rUBUOY09kYxZ6Ucs96eGSD+DpO9P8CY6JEAwDx+vgpnH0V/ZYB8JX7mIgZof2VLVWEGQEZcU9QBSJ03mdLNmAFgl6GygQXQ+8SUM80KgHSW3Fc7V+KO6dwSKwBLqscSoP+JZRqHAETiyjEV97AB2g/RuiD4fBAGoMRTRDnCRaHGdIDAydiqgyhOgThVA8PYCigF9iBfa0S4rMhW+mSZtXgXxbVHWqDpDZvFapBFC40oiWBwnMgJjl4krwAOpsJmMF4HmU5jkx//fxRDXUiorsT5c5RZgGYl0d8ovtSEuc22ojzoRFheYJOx1NwKoA0ipZ2J1ZJPtUANW7P4j832lyO0H88fxkpk6+z1aJmLSCxN0+TnoAKsmY0a3ubi9kdb3pmLwREnOMDm+A4g4JpAdZsGdeBsM6c9h9ihBCKdiUULxuI8nkNAh9FcM6yLmmknlIhgC2jLfT/JqV5m/4w/EmlhwV9nLupIALSPogXpUKYIakoOorxaqqwnL1RBOWNvR3FydRLJR8L9xF6/y1Pp73EQjYCTytNpozGsdohRh/JlUNYUuTYZjqMMRkvPJlAN0VNrcRSRwNqbUyRF9+4pIKSYxWqpLEerqIHy90mU4fMWTB09LqLuFARlPVhFnfiIkXaUv0mkjKAXIFV46EbqfmbB4yeZMog+gFT7DMTNon+J4PmbUBlHP4C1Huy0rIctfCux6nubAKmPYB5vxy+qWIVAE6vgGACQOji0ahTurPl4xThMroZmEIBdU1bfUSfA/CLRisTBAKnCBajtokASFMbgMNFKuBQA7OKcgXHSCFBs3R8lXAaXCoAn8wPopJObCwgJrZuvSSmfKAC4F+7cjCrm5mfMyi4qQYcCpC67NVDVBOZ9eMi1SqCoMgShN6R+PIoAACRebDVAsSXEyQNaNp5P49ZntRzE+jOp5p+Apzk4KmwD6N+ITlZYFUw0Cb0UwsqJysmdCihpebsTIYh/4I2U9sO9DiFXs5bDUICjZbQIcjkrg7LYknLb84i5Va59TjKaUzAZGMIquZJlJ4Zs/1HXtpnR+LYdClAgds+wDtE75QmYNA1JX+b4kiirnFBsUKOcLsmd2QQMizUj70lKFRMxIVzft3sSCuAr1GDl0ueN2qw6zTasXHrFSmwXHMnn87quKC2tVrZyM7OlckfOpzn/7IdN1kLfVrPermK02BEPBQCboVDrEQsZRe00i41JdprNVh3BPw0n2Uap2DRbkpLJUWrDIoWxQG3KCiISG0o3H0MAeiA89VLMZXRdckTXddwZds576JEJeMOqSduPRMADmpchAOfmttkaeJ4n/BsttlCu/ZoQ8nJndIA2UxYlTeKfeHOk5wkgIvWRDnD9aReOGWyylRO69UTMkPIvHeBM24VPg5RbFmv68sZ3NTrAro6XoScGg/TAV0AFSXSAyx0Vi2GaxocLb6OQcUcDaB/tqFYJYsgr6PnLEKLxOQ2AOQmHKnAROyL04N/Jg7VjGsDJfFeRFaR+jdn+680CMN0+DeCINZOOLsJ9PLe4fbrRJmwcUgBGYHcl52At3r7eRde/MCGdasztbgRxcd+ZMNq0DKxkRwrAQ+CefEIiPsdZCs7MTctgXqcAjIa7PCQNxzEcs3qAWrTeBhYMcLLYaXQ3RonR9uPmPjZqXdF84qsdV9x6fnF09CRgC9XOFQwEGFV2e8weaS9NkhsFVJFz1vRAgIDzlcmK8NIxdBaw++gkGgUCHO3EkiYEvfDNIf2gWsyibdcGbnDsvFDDS01SEFBCC0l2fboggP7zzksHCy9ayy6eAkYEP7dDNEEAh7uvVcK/JDoRmEiD1/MCDWAPReeQ9gJ76CjogcJlbbcAgF6kDEBGgEx0PXQcVEYR5QE1vH7JfLIsgsBPUe2hQkCA0Cqut+zCAICreFXzXggQ+eje2SAgvLPugCCAnTmTnhZIEd/echyYVQxXHRAA0P+0n2yPaMlOwQPI7YAAgIutIdFEBC4iRdrvAnPv4GI9ADcBvu7OGyYFqUcR1rKTStAAIqP0GwDtfdV+TUcI8/aClyT05J6Y2ACo7ySmGyD89nMb7X8Ckx+hRrwPdQPgYl81z5C29fjh4Tzwi2lys3MDgPloZWQA/dctcerj4FRc1CTJ/QAHO14F0q6ZIt6EK9JecC1vpJ6Sk8cP0Ac7nQKw6HrbWxTpwT/BZxpyQ48h6we4WOvdnVh0sOg6e0i9CgO4C46MwIHXF/IDnK2nQDF+ZCJkl5IECA20X3wKfIJI9WlfH8DBb0oEABSqqJA0oR6KIgE41KWnThyDdODtBeCLyPgARu4yRgfATyGMAEnDaAAhB8jqlC1Sfu7XvT4Aov5xKEDoTM/TQ9veHqDWCv5IOX4DtVO/DesDOB9HAWg1tgBQVbEHgMtRJkHvNPj4AfaDN7YWfAB3rvEaAqCVwnVtxB7g0CJwDBVux5SDdZ82d6e8AIWfegIAfFQAqAVlQBVua8F3Rs2AiKQv/Z5wf8KG0DYAapKCrwd08Ntm+/+hHGJAWlAgwAtwTWwOl6muMeqUQ/UozFLtKVjznH8XwUYiY+G2GXxxFHxgxQtw5X4Z1qgA0Aw/hQ+z1P0d/1dnTV8e4Ih2fAt7kYHmtwegT7yNiQVgRg0O+74KO81nT7N6tON/SLwPDmN4AM4IB2gvAHhFkchd4zr9laobK1gAwIgstBYKEH7KDTapTtEGOxAJ1X5CfSMgqj1SojAkwDGouvovDGAQvn8AO1RAPwDKquZqaLQPhzTtBcfUJB0S4KhcJAyVEIBmeOwupIc2AGodfakcR4/zYPvNPvFH9X08L1QzCfXIAIBaVDW7AYDXRKdx16BDM8OhHHLmmADod5u1ZABkOkDNB6ADfoAds4NzoFK/I4dlLJNvRTRJ7cEEQH0ZB9J8yxQEOfUu1b+dUw9bICX0xBMBcGWU5EgA3CzcWUMqtRgAMnydww+NzK9n7knYoPaHxo8IAJCe6JEAxFJ46AWp1LeJIMPfA80OXy3Tj31BKbz9BMAI5KfEXlTIaiUWtwFUaS7ZBgCe8PyMfvgYj/8tm2kuwMcbfUiUNsCrfGwAhfqCy00AecjRbUO+tfXEgQtQn+vkffcEgN03US1R7sQH+gs0gGNTIXs+BIDbBqBTs3U2AXiQVyhRDNSJsAniAlyMJXLuhfXAlknM5YbUajEbAHAoBxeXQdzgNEKCpgtwrkmNaABCdsuR+fRLAGaaMAnYBUDC/DFKkrIL8CCr5PrDAiCEAJT9hzrMGhcAgPL3Z5GyETwApDZgAeBp9Xqw0vEvERiJL21cD6og4mEVF+AqOQA4pfbAJoBcgiWfC4rQOPKBaRcAZOTkAGjZFgEAUlYse/0LlOveRs6vJgD0xAD4Es1YCgDQh4IXgFfBefRkHAJAeRUALg08AIgz/QHoiAB4EpMXDwmAbgdovABABDkCACpPDy9KzycBpIgAucqWhCJ6WCIAgCcAkDh+abkGAsCQSFMiBCC9LTOcHpYIAIAuAFKer15aLsYFONQypA22T4CZ7XpAobbF9g8HOB97LAAmgHKHBiBl/XsHcCoV8ZxC2PQ8i3E4xQW4NLnEAEyaBsOW9gYAyBQliHXnaaxzES7A9YKfqMkAII3mogQBVPSqrty8SHcGAtS73g2sfQHwFaV6f8r0WkdHekNUI3p+bwAcUKcnjC+XtaUAOLn4CgDpinrFcMiYDKsIyoQ4g84CoBYjAyBlKLO/IdqWWzVNhIeRMaHZQskCqNXtiUPRAM7GfMN1dpFC3c1OFsAomywndAmAyxpfc8fujgD0oe+7sGPGL7ye8kWnOSlLPKtdAOAp64u48KVWl7lkrSOjipAerg1lRgDqdzcAgMxQNtu7Q3OagW6YkglAooan/QBIB+pPloKLni2mFm9ME+kBiRrd3QBoFWUWJeQBuFzwucpqDO0JgJ+Nx0zVPshql5c3AmyuNspDAbYU6H1JD4D87OsxwxgigruPNy0RN3v10m06gDDd4hNHB0ByBaWNp9vL2AgrgP7jJ8PeJSwup3EYwDan/gUAxY71DkX1KXb1Kgfg4HC1S4XUZUUVJO0GwHNGDS2TuxCUwUO8ehNO7XWwENfqs+S4gyizEwC+4iktMlgt/QjW4pV/sgDqoOW21ZoF9i3EnQBAEgB3gGs98nKsApKc9fw9KRZ8ebY3gDKZHISHUTyn/tZ31FgABgwF2LpDExEAt9hbw3oQwyzlUh+fNgLe9tE/OsC2PbKIACg99D46JMVYk4PeBASbRTG0B5IB4Mq+jAR+HKNeAxdQ7gCqoIZCe2BLXjg25mi/cgGQlvUeEoZKHD3EWSeFdDJTASEDXF6NIR0ADrac9Qsxp9cA0AA3RB1Hq5phjMCio0ZPgJl2a2Xl5+BjanTagXSALdkqYQ4NrDh2lJVDcwwW+vqu2j1DZK53Bm7GLRVLa/zsbI+MgEkHqNFCnxEAnJRM3rCGS+EcgO5ibC6eADiKWTdpaQu16ydnV1jOLq6XMZprQAfYkrWIHfUZNfvBftsFv96D79WPLy+P60yvMqLIBR1gS+ZuSGDLBkC5+dedVj1eCtVt2Zq9HkKIAfg9VD12AKibvWolvAdCEkf5hjY43UPVYxuA5neFuApLAOoGB8eXwHliwycuALaWwnuAvkvJ8S8sibErgPAXjvDUnXqOf0qm6CsbgDgMr5+Uq1AB/28AcLPQpRhJU2rchWcp9JcYQFg6GmcHq6i/i3gSfccA1kEyeoFRBCf0PErUirWZGgegEDJTEWgpGafA66p8MLJ/hvi/BDNrewO+HKCV954eJFoAnApQv53RXxOHLe5fp8O3z935YGFqjowXzcG82317M1k6GAr5faSXVz8h9RPjC6QiABwcfjKWNxS9EzJnN4s3b3ujUb9+cnJyfrgU/PNJvd7rLytBiJ7jhEgZrrdmULqbSP3pEADrMMKqy1XPu8bgMjEDLmj+6+PKjACeI2MKoZmQ2GWKSG8FwM7Aeo4ideoJumSXCki8CVYnF8/LbwqATMjF5gexuCFuly8RSR2cEofBUStLtkMHS0MT5QPb0FtFSpB8S5b5QRIgDTxkJDWIAis8kUXOYLNCWG5IBtXlWMZObUA082zFDmsnR8Ryh7TbChEEwvgJWdQBAAVPNYRchXwLOT87v1qF5eB8cxC5rywXQa/+7F4Hzi/x4HJjWsmUkQ8G+PjWbTB2Hx+vCMNHBIX1m1yR9BgAwK9a+NVT60r4NEo9dFcHHWCG8VWCoQAjoqgb9p5G58Q5/taRG0dCma8bw+AAtHh7VZOsFp6sK3Mg+aqdah+CloAXPoi2HmtgAkidLZZ9jfA4r6euh+tJwFuFpS6eBPvFabl5wHrUB11Zz+hju4UHp8Zq4jrlXOoPYD7WBje3yVl0gVrocZGxzAJOX5z2rXo361Hfsg4+tvEil8lItU+HQftChZO7n79+PXOCDnUgQftBmMuElPbo8vzwos/8IrtwgNTBeWVhjmvd03Nbz1zeO3YNVh2OMV8/+vp4dUgdxYXRWj1dAkMQxfwiykmAeEKruXtsPahVO4661qCB+eFa7RxEfYb1r2+7zwm//McjYS9QcOUOmIZhRs2I98rHfn93zY8KkOpdnN1d7GwYsMj/Ak5AfkiuSfc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6" name="Picture 12" descr="http://1.bp.blogspot.com/-ch7hT7OSY7U/VDLD8NjZeSI/AAAAAAAAAMQ/Ib33g2KV5ag/s1600/cartoon-ca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92696"/>
            <a:ext cx="1440160" cy="1152128"/>
          </a:xfrm>
          <a:prstGeom prst="rect">
            <a:avLst/>
          </a:prstGeom>
          <a:noFill/>
        </p:spPr>
      </p:pic>
      <p:sp>
        <p:nvSpPr>
          <p:cNvPr id="14" name="文字方塊 13"/>
          <p:cNvSpPr txBox="1"/>
          <p:nvPr/>
        </p:nvSpPr>
        <p:spPr>
          <a:xfrm>
            <a:off x="467544" y="1484784"/>
            <a:ext cx="288032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b="1" dirty="0" smtClean="0"/>
              <a:t> 要決定的事情 </a:t>
            </a:r>
            <a:r>
              <a:rPr lang="en-US" altLang="zh-TW" sz="1600" b="1" dirty="0" smtClean="0"/>
              <a:t>:</a:t>
            </a:r>
            <a:r>
              <a:rPr lang="zh-TW" altLang="en-US" sz="1600" b="1" dirty="0" smtClean="0"/>
              <a:t> 揀選結婚對象</a:t>
            </a:r>
            <a:endParaRPr lang="zh-TW" altLang="en-US" sz="1600" b="1" dirty="0"/>
          </a:p>
        </p:txBody>
      </p:sp>
      <p:cxnSp>
        <p:nvCxnSpPr>
          <p:cNvPr id="16" name="直線接點 15"/>
          <p:cNvCxnSpPr/>
          <p:nvPr/>
        </p:nvCxnSpPr>
        <p:spPr>
          <a:xfrm>
            <a:off x="7596336" y="6021288"/>
            <a:ext cx="8640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s://encrypted-tbn2.gstatic.com/images?q=tbn:ANd9GcQX179PGncjZqKU_hX7CnBZ8ncMqkf48jdAIRaDy0_EzrLT6Z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836712"/>
            <a:ext cx="118648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小明的抉擇事件簿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/>
              <a:t>小明是一位勤奮學生，他只知要努力讀書，希望考取好成績，對於將來的職業志向，他並沒有多想，只曾考慮過從事考古的工作，在大學第一輪的選科中，他主要揀選了一般人眼中的「神科」。</a:t>
            </a:r>
            <a:endParaRPr lang="en-US" altLang="zh-TW" b="1" dirty="0" smtClean="0"/>
          </a:p>
          <a:p>
            <a:endParaRPr lang="zh-TW" altLang="en-US" dirty="0"/>
          </a:p>
        </p:txBody>
      </p:sp>
      <p:pic>
        <p:nvPicPr>
          <p:cNvPr id="22530" name="Picture 2" descr="http://1.bp.blogspot.com/-bHs6asLDR54/UymVoieaNCI/AAAAAAAAJ3Q/biRcaNaLa2k/s1600/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6992"/>
            <a:ext cx="3384376" cy="252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7467600" cy="4873752"/>
          </a:xfrm>
        </p:spPr>
        <p:txBody>
          <a:bodyPr/>
          <a:lstStyle/>
          <a:p>
            <a:r>
              <a:rPr lang="zh-TW" altLang="en-US" b="1" dirty="0" smtClean="0"/>
              <a:t>在</a:t>
            </a:r>
            <a:r>
              <a:rPr lang="en-US" altLang="zh-TW" b="1" dirty="0" smtClean="0"/>
              <a:t>DSE</a:t>
            </a:r>
            <a:r>
              <a:rPr lang="zh-TW" altLang="en-US" b="1" dirty="0" smtClean="0"/>
              <a:t>放榜日，他取得意料之外的好成績，在多科取得</a:t>
            </a:r>
            <a:r>
              <a:rPr lang="en-US" altLang="zh-TW" b="1" dirty="0" smtClean="0"/>
              <a:t>5</a:t>
            </a:r>
            <a:r>
              <a:rPr lang="zh-TW" altLang="en-US" b="1" dirty="0" smtClean="0"/>
              <a:t>**的成績，他感到非常興奮，覺得自己的努力無白費。直至最後一輪的選科時段即將完結時，他感到忐忑不安，他對首志願的選擇感到猶豫不決。以他的成績，基本上揀選任何選科都會成功入選。</a:t>
            </a:r>
            <a:endParaRPr lang="en-US" altLang="zh-TW" b="1" dirty="0" smtClean="0"/>
          </a:p>
          <a:p>
            <a:endParaRPr lang="zh-TW" altLang="en-US" dirty="0"/>
          </a:p>
        </p:txBody>
      </p:sp>
      <p:pic>
        <p:nvPicPr>
          <p:cNvPr id="24582" name="Picture 6" descr="http://paper.people.com.cn/rmrbhwb/res/2013-09/06/12/hwbhqhr906c00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3810000" cy="316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715200" cy="4873752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b="1" dirty="0" smtClean="0"/>
              <a:t>他身邊的人包括他的父母，都認為他的第一志願應該選擇醫科或法律，但他怕將來後悔，因為他一直無認真了解過這兩個職業，對其工作性質亦不感興趣。相反他曾在一次參觀博物館的學習活動中，產生了對考古工作的強烈興趣，幻想過將來工作時的畫面。</a:t>
            </a:r>
            <a:endParaRPr lang="en-US" altLang="zh-TW" b="1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5122" name="Picture 2" descr="http://i1.w.hjfile.cn/doc/201004/choose151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89040"/>
            <a:ext cx="3134122" cy="2876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b="1" dirty="0" smtClean="0"/>
              <a:t>面對這個重要的人生抉擇時刻，假如你是他，你會如何選擇呢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pic>
        <p:nvPicPr>
          <p:cNvPr id="23554" name="Picture 2" descr="http://blog.meritnation.com/wp-content/upLoads/1346143609_432946018_1-Career-and-Subject-Choice-Guidance-Durban-North-228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52936"/>
            <a:ext cx="2520280" cy="3316158"/>
          </a:xfrm>
          <a:prstGeom prst="rect">
            <a:avLst/>
          </a:prstGeom>
          <a:noFill/>
        </p:spPr>
      </p:pic>
      <p:sp>
        <p:nvSpPr>
          <p:cNvPr id="6" name="圓角矩形 5"/>
          <p:cNvSpPr/>
          <p:nvPr/>
        </p:nvSpPr>
        <p:spPr>
          <a:xfrm>
            <a:off x="5436096" y="3933056"/>
            <a:ext cx="2736304" cy="1296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活動一 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</a:rPr>
              <a:t> 請與同學討論選科時的考慮因素。</a:t>
            </a:r>
          </a:p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生涯決策的特性 </a:t>
            </a:r>
            <a:r>
              <a:rPr lang="en-US" altLang="zh-TW" b="1" dirty="0" smtClean="0">
                <a:solidFill>
                  <a:schemeClr val="accent3"/>
                </a:solidFill>
              </a:rPr>
              <a:t>:</a:t>
            </a:r>
            <a:r>
              <a:rPr lang="zh-TW" altLang="en-US" b="1" dirty="0" smtClean="0">
                <a:solidFill>
                  <a:schemeClr val="accent3"/>
                </a:solidFill>
              </a:rPr>
              <a:t> </a:t>
            </a:r>
            <a:r>
              <a:rPr lang="en-US" altLang="zh-TW" b="1" dirty="0" smtClean="0">
                <a:solidFill>
                  <a:schemeClr val="accent3"/>
                </a:solidFill>
              </a:rPr>
              <a:t>coin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zh-TW" altLang="en-US" sz="1600" b="1" dirty="0" smtClean="0">
                <a:solidFill>
                  <a:schemeClr val="tx2"/>
                </a:solidFill>
                <a:ea typeface="標楷體" pitchFamily="65" charset="-120"/>
              </a:rPr>
              <a:t> </a:t>
            </a:r>
            <a:endParaRPr lang="zh-TW" altLang="en-US" sz="2000" b="1" dirty="0" smtClean="0">
              <a:solidFill>
                <a:schemeClr val="tx2"/>
              </a:solidFill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000" b="1" dirty="0" smtClean="0">
                <a:ea typeface="標楷體" pitchFamily="65" charset="-120"/>
              </a:rPr>
              <a:t>Choice</a:t>
            </a:r>
            <a:r>
              <a:rPr lang="zh-TW" altLang="en-US" sz="2000" b="1" dirty="0" smtClean="0">
                <a:ea typeface="標楷體" pitchFamily="65" charset="-120"/>
              </a:rPr>
              <a:t>選擇：每個抉擇情境都有兩個或以上的抉擇可能</a:t>
            </a:r>
          </a:p>
          <a:p>
            <a:pPr>
              <a:lnSpc>
                <a:spcPct val="80000"/>
              </a:lnSpc>
            </a:pPr>
            <a:endParaRPr lang="zh-TW" altLang="en-US" sz="2000" b="1" dirty="0" smtClean="0"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000" b="1" dirty="0" smtClean="0">
                <a:ea typeface="標楷體" pitchFamily="65" charset="-120"/>
              </a:rPr>
              <a:t>Obstacle</a:t>
            </a:r>
            <a:r>
              <a:rPr lang="zh-TW" altLang="en-US" sz="2000" b="1" dirty="0" smtClean="0">
                <a:ea typeface="標楷體" pitchFamily="65" charset="-120"/>
              </a:rPr>
              <a:t>阻礙：每個決定都有優點及缺點</a:t>
            </a:r>
          </a:p>
          <a:p>
            <a:pPr>
              <a:lnSpc>
                <a:spcPct val="80000"/>
              </a:lnSpc>
            </a:pPr>
            <a:endParaRPr lang="zh-TW" altLang="en-US" sz="2000" b="1" dirty="0" smtClean="0">
              <a:ea typeface="標楷體" pitchFamily="65" charset="-120"/>
            </a:endParaRPr>
          </a:p>
          <a:p>
            <a:pPr marL="274320" lvl="1">
              <a:lnSpc>
                <a:spcPct val="80000"/>
              </a:lnSpc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altLang="zh-TW" sz="2000" b="1" dirty="0" smtClean="0">
                <a:ea typeface="標楷體" pitchFamily="65" charset="-120"/>
              </a:rPr>
              <a:t>Inclination</a:t>
            </a:r>
            <a:r>
              <a:rPr lang="zh-TW" altLang="en-US" sz="2000" b="1" dirty="0" smtClean="0">
                <a:ea typeface="標楷體" pitchFamily="65" charset="-120"/>
              </a:rPr>
              <a:t>傾向：保守路線 </a:t>
            </a:r>
            <a:r>
              <a:rPr lang="en-US" altLang="zh-TW" sz="2000" b="1" dirty="0" err="1" smtClean="0">
                <a:ea typeface="標楷體" pitchFamily="65" charset="-120"/>
              </a:rPr>
              <a:t>vs</a:t>
            </a:r>
            <a:r>
              <a:rPr lang="zh-TW" altLang="en-US" sz="2000" b="1" dirty="0" smtClean="0">
                <a:ea typeface="標楷體" pitchFamily="65" charset="-120"/>
              </a:rPr>
              <a:t> 冒險路線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zh-TW" altLang="en-US" sz="2000" b="1" dirty="0" smtClean="0"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2000" b="1" dirty="0" smtClean="0">
                <a:ea typeface="標楷體" pitchFamily="65" charset="-120"/>
              </a:rPr>
              <a:t>No right answer</a:t>
            </a:r>
            <a:r>
              <a:rPr lang="zh-TW" altLang="en-US" sz="2000" b="1" dirty="0" smtClean="0">
                <a:ea typeface="標楷體" pitchFamily="65" charset="-120"/>
              </a:rPr>
              <a:t>沒有正確的答案：沒有標準來衡量對錯</a:t>
            </a:r>
          </a:p>
          <a:p>
            <a:endParaRPr lang="zh-TW" altLang="en-US" dirty="0"/>
          </a:p>
        </p:txBody>
      </p:sp>
      <p:pic>
        <p:nvPicPr>
          <p:cNvPr id="8194" name="Picture 2" descr="http://www.clipartlord.com/wp-content/uploads/2014/01/coin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79"/>
            <a:ext cx="2636715" cy="1224137"/>
          </a:xfrm>
          <a:prstGeom prst="rect">
            <a:avLst/>
          </a:prstGeom>
          <a:noFill/>
        </p:spPr>
      </p:pic>
      <p:sp>
        <p:nvSpPr>
          <p:cNvPr id="5" name="雲朵形圖說文字 4"/>
          <p:cNvSpPr/>
          <p:nvPr/>
        </p:nvSpPr>
        <p:spPr>
          <a:xfrm>
            <a:off x="1115616" y="4149080"/>
            <a:ext cx="5040560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</a:rPr>
              <a:t>做生涯決策真的不容易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!</a:t>
            </a:r>
            <a:r>
              <a:rPr lang="zh-TW" altLang="en-US" sz="1600" b="1" dirty="0" smtClean="0">
                <a:solidFill>
                  <a:schemeClr val="tx1"/>
                </a:solidFill>
              </a:rPr>
              <a:t>就好似我想做公務員的文職工作，雖然工作較有職業保障，但我又擔心工作不適合自己的興趣，點好呢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……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cliparts.co/cliparts/6Tr/Rrq/6TrRrqkTK.jpg"/>
          <p:cNvPicPr>
            <a:picLocks noChangeAspect="1" noChangeArrowheads="1"/>
          </p:cNvPicPr>
          <p:nvPr/>
        </p:nvPicPr>
        <p:blipFill>
          <a:blip r:embed="rId3" cstate="print"/>
          <a:srcRect t="55995"/>
          <a:stretch>
            <a:fillRect/>
          </a:stretch>
        </p:blipFill>
        <p:spPr bwMode="auto">
          <a:xfrm>
            <a:off x="1907704" y="6093296"/>
            <a:ext cx="1944216" cy="452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中學時期的生涯抉擇事件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b="1" dirty="0" smtClean="0"/>
              <a:t>選科</a:t>
            </a:r>
            <a:endParaRPr lang="en-US" altLang="zh-TW" b="1" dirty="0" smtClean="0"/>
          </a:p>
          <a:p>
            <a:r>
              <a:rPr lang="zh-TW" altLang="en-US" b="1" dirty="0" smtClean="0"/>
              <a:t>選校</a:t>
            </a:r>
            <a:endParaRPr lang="en-US" altLang="zh-TW" b="1" dirty="0" smtClean="0"/>
          </a:p>
          <a:p>
            <a:r>
              <a:rPr lang="zh-TW" altLang="en-US" b="1" dirty="0" smtClean="0"/>
              <a:t>選課程</a:t>
            </a:r>
            <a:endParaRPr lang="en-US" altLang="zh-TW" b="1" dirty="0" smtClean="0"/>
          </a:p>
          <a:p>
            <a:r>
              <a:rPr lang="zh-TW" altLang="en-US" b="1" dirty="0" smtClean="0"/>
              <a:t>重讀</a:t>
            </a:r>
            <a:endParaRPr lang="en-US" altLang="zh-TW" b="1" dirty="0" smtClean="0"/>
          </a:p>
          <a:p>
            <a:r>
              <a:rPr lang="zh-TW" altLang="en-US" b="1" dirty="0" smtClean="0"/>
              <a:t>退修</a:t>
            </a:r>
            <a:endParaRPr lang="en-US" altLang="zh-TW" b="1" dirty="0" smtClean="0"/>
          </a:p>
          <a:p>
            <a:r>
              <a:rPr lang="zh-TW" altLang="en-US" b="1" dirty="0" smtClean="0"/>
              <a:t>擇業</a:t>
            </a:r>
            <a:endParaRPr lang="en-US" altLang="zh-TW" b="1" dirty="0" smtClean="0"/>
          </a:p>
          <a:p>
            <a:r>
              <a:rPr lang="zh-TW" altLang="en-US" b="1" dirty="0" smtClean="0"/>
              <a:t>出國留學</a:t>
            </a:r>
            <a:endParaRPr lang="en-US" altLang="zh-TW" b="1" dirty="0" smtClean="0"/>
          </a:p>
        </p:txBody>
      </p:sp>
      <p:pic>
        <p:nvPicPr>
          <p:cNvPr id="6148" name="Picture 4" descr="https://learningmadeeasy.files.wordpress.com/2011/05/shutterstock_76516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5400600" cy="4176464"/>
          </a:xfrm>
          <a:prstGeom prst="rect">
            <a:avLst/>
          </a:prstGeom>
          <a:noFill/>
        </p:spPr>
      </p:pic>
      <p:pic>
        <p:nvPicPr>
          <p:cNvPr id="5" name="Picture 8" descr="http://cliparts.co/cliparts/6Tr/Rrq/6TrRrqkTK.jpg"/>
          <p:cNvPicPr>
            <a:picLocks noChangeAspect="1" noChangeArrowheads="1"/>
          </p:cNvPicPr>
          <p:nvPr/>
        </p:nvPicPr>
        <p:blipFill>
          <a:blip r:embed="rId3" cstate="print"/>
          <a:srcRect t="55995"/>
          <a:stretch>
            <a:fillRect/>
          </a:stretch>
        </p:blipFill>
        <p:spPr bwMode="auto">
          <a:xfrm>
            <a:off x="1547664" y="6237312"/>
            <a:ext cx="1944216" cy="452711"/>
          </a:xfrm>
          <a:prstGeom prst="rect">
            <a:avLst/>
          </a:prstGeom>
          <a:noFill/>
        </p:spPr>
      </p:pic>
      <p:sp>
        <p:nvSpPr>
          <p:cNvPr id="6" name="雲朵形圖說文字 5"/>
          <p:cNvSpPr/>
          <p:nvPr/>
        </p:nvSpPr>
        <p:spPr>
          <a:xfrm>
            <a:off x="2051720" y="5445224"/>
            <a:ext cx="2808312" cy="7200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chemeClr val="tx1"/>
                </a:solidFill>
              </a:rPr>
              <a:t>讀副學士好，還是高級文憑好呢</a:t>
            </a:r>
            <a:r>
              <a:rPr lang="en-US" altLang="zh-TW" sz="1600" b="1" dirty="0" smtClean="0">
                <a:solidFill>
                  <a:schemeClr val="tx1"/>
                </a:solidFill>
              </a:rPr>
              <a:t>?</a:t>
            </a:r>
            <a:endParaRPr lang="zh-TW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</a:rPr>
              <a:t>生涯決策的風格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b="1" dirty="0" smtClean="0"/>
              <a:t>依賴型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直覺型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猶豫型</a:t>
            </a:r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理性型</a:t>
            </a:r>
            <a:endParaRPr lang="zh-TW" altLang="en-US" b="1" dirty="0"/>
          </a:p>
        </p:txBody>
      </p:sp>
      <p:sp>
        <p:nvSpPr>
          <p:cNvPr id="5" name="圓角矩形 4"/>
          <p:cNvSpPr/>
          <p:nvPr/>
        </p:nvSpPr>
        <p:spPr>
          <a:xfrm>
            <a:off x="5796136" y="3933056"/>
            <a:ext cx="2376264" cy="1296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活動二 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  <a:r>
              <a:rPr lang="zh-TW" altLang="en-US" b="1" dirty="0" smtClean="0">
                <a:solidFill>
                  <a:schemeClr val="tx1"/>
                </a:solidFill>
              </a:rPr>
              <a:t> 請填寫問卷了解你的決策風格。</a:t>
            </a:r>
          </a:p>
          <a:p>
            <a:pPr algn="ctr"/>
            <a:endParaRPr lang="zh-TW" altLang="en-US" dirty="0"/>
          </a:p>
        </p:txBody>
      </p:sp>
      <p:pic>
        <p:nvPicPr>
          <p:cNvPr id="4098" name="Picture 2" descr="http://qq.yh31.com/tp/zjbq/2014122312342194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23728" y="260648"/>
          <a:ext cx="4896545" cy="3566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5455">
                <a:tc rowSpan="2" gridSpan="2">
                  <a:txBody>
                    <a:bodyPr/>
                    <a:lstStyle/>
                    <a:p>
                      <a:pPr algn="ctr"/>
                      <a:endParaRPr lang="zh-TW" altLang="en-US" sz="20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對自我狀態的了解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5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未知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已知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887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對</a:t>
                      </a:r>
                    </a:p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職</a:t>
                      </a:r>
                    </a:p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業</a:t>
                      </a:r>
                      <a:endParaRPr lang="en-US" altLang="zh-TW" sz="16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和</a:t>
                      </a:r>
                      <a:endParaRPr lang="en-US" altLang="zh-TW" sz="16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升學</a:t>
                      </a:r>
                    </a:p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資</a:t>
                      </a:r>
                    </a:p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訊</a:t>
                      </a:r>
                    </a:p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的</a:t>
                      </a:r>
                    </a:p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掌</a:t>
                      </a:r>
                    </a:p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握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未知</a:t>
                      </a:r>
                    </a:p>
                    <a:p>
                      <a:pPr algn="ctr"/>
                      <a:endParaRPr lang="zh-TW" altLang="en-US" sz="20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0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en-US" altLang="zh-TW" sz="2000" b="0" dirty="0" smtClean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【</a:t>
                      </a:r>
                      <a:r>
                        <a:rPr lang="zh-TW" altLang="en-US" sz="2000" b="0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猶豫型</a:t>
                      </a:r>
                      <a:r>
                        <a:rPr lang="en-US" altLang="zh-TW" sz="2000" b="0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】</a:t>
                      </a: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0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en-US" altLang="zh-TW" sz="2000" b="0" dirty="0" smtClean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【</a:t>
                      </a:r>
                      <a:r>
                        <a:rPr lang="zh-TW" altLang="en-US" sz="2000" b="0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直覺型</a:t>
                      </a:r>
                      <a:r>
                        <a:rPr lang="en-US" altLang="zh-TW" sz="2000" b="0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】</a:t>
                      </a: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50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已知</a:t>
                      </a:r>
                    </a:p>
                    <a:p>
                      <a:pPr algn="ctr"/>
                      <a:endParaRPr lang="zh-TW" altLang="en-US" sz="2000" b="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0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en-US" altLang="zh-TW" sz="2000" b="0" dirty="0" smtClean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【</a:t>
                      </a:r>
                      <a:r>
                        <a:rPr lang="zh-TW" altLang="en-US" sz="2000" b="0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依賴型</a:t>
                      </a:r>
                      <a:r>
                        <a:rPr lang="en-US" altLang="zh-TW" sz="2000" b="0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】</a:t>
                      </a: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000" b="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en-US" altLang="zh-TW" sz="2000" b="0" dirty="0" smtClean="0">
                        <a:solidFill>
                          <a:srgbClr val="C0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en-US" altLang="zh-TW" sz="2000" b="0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【</a:t>
                      </a:r>
                      <a:r>
                        <a:rPr lang="zh-TW" altLang="en-US" sz="2000" b="0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理性型</a:t>
                      </a:r>
                      <a:r>
                        <a:rPr lang="en-US" altLang="zh-TW" sz="2000" b="0" dirty="0" smtClean="0">
                          <a:solidFill>
                            <a:srgbClr val="C0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】</a:t>
                      </a:r>
                    </a:p>
                  </a:txBody>
                  <a:tcPr marL="91428" marR="9142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8" descr="http://cliparts.co/cliparts/6Tr/Rrq/6TrRrqkTK.jpg"/>
          <p:cNvPicPr>
            <a:picLocks noChangeAspect="1" noChangeArrowheads="1"/>
          </p:cNvPicPr>
          <p:nvPr/>
        </p:nvPicPr>
        <p:blipFill>
          <a:blip r:embed="rId2" cstate="print"/>
          <a:srcRect t="55995"/>
          <a:stretch>
            <a:fillRect/>
          </a:stretch>
        </p:blipFill>
        <p:spPr bwMode="auto">
          <a:xfrm>
            <a:off x="323528" y="6093296"/>
            <a:ext cx="1944216" cy="452711"/>
          </a:xfrm>
          <a:prstGeom prst="rect">
            <a:avLst/>
          </a:prstGeom>
          <a:noFill/>
        </p:spPr>
      </p:pic>
      <p:sp>
        <p:nvSpPr>
          <p:cNvPr id="6" name="雲朵形圖說文字 5"/>
          <p:cNvSpPr/>
          <p:nvPr/>
        </p:nvSpPr>
        <p:spPr>
          <a:xfrm>
            <a:off x="395536" y="4725144"/>
            <a:ext cx="3816424" cy="115212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老師，我不明白個表想帶出甚麼重點</a:t>
            </a:r>
            <a:r>
              <a:rPr lang="en-US" altLang="zh-TW" b="1" dirty="0" smtClean="0">
                <a:solidFill>
                  <a:schemeClr val="tx1"/>
                </a:solidFill>
              </a:rPr>
              <a:t>?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://friendoprod.blob.core.windows.net/missionpics/images/4693/member/04d7608d-77a1-4fbb-8774-aafc9af8ba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085184"/>
            <a:ext cx="1872208" cy="1628800"/>
          </a:xfrm>
          <a:prstGeom prst="rect">
            <a:avLst/>
          </a:prstGeom>
          <a:noFill/>
        </p:spPr>
      </p:pic>
      <p:sp>
        <p:nvSpPr>
          <p:cNvPr id="8" name="雲朵形圖說文字 7"/>
          <p:cNvSpPr/>
          <p:nvPr/>
        </p:nvSpPr>
        <p:spPr>
          <a:xfrm>
            <a:off x="4788024" y="3933056"/>
            <a:ext cx="4032448" cy="1224136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chemeClr val="tx1"/>
                </a:solidFill>
              </a:rPr>
              <a:t>想話你知做生涯決定前，必須要知己知彼。「己」係自己的興趣、價值觀和能力等，「彼」係不同職業的性質、入職條件和前景等。</a:t>
            </a:r>
            <a:endParaRPr lang="zh-TW" alt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1304</TotalTime>
  <Words>744</Words>
  <Application>Microsoft Office PowerPoint</Application>
  <PresentationFormat>On-screen Show (4:3)</PresentationFormat>
  <Paragraphs>185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標楷體</vt:lpstr>
      <vt:lpstr>新細明體</vt:lpstr>
      <vt:lpstr>Calibri</vt:lpstr>
      <vt:lpstr>Century Schoolbook</vt:lpstr>
      <vt:lpstr>Times New Roman</vt:lpstr>
      <vt:lpstr>Wingdings</vt:lpstr>
      <vt:lpstr>Wingdings 2</vt:lpstr>
      <vt:lpstr>壁窗</vt:lpstr>
      <vt:lpstr>生涯決策</vt:lpstr>
      <vt:lpstr>小明的抉擇事件簿</vt:lpstr>
      <vt:lpstr>PowerPoint Presentation</vt:lpstr>
      <vt:lpstr>PowerPoint Presentation</vt:lpstr>
      <vt:lpstr>PowerPoint Presentation</vt:lpstr>
      <vt:lpstr>生涯決策的特性 : coin</vt:lpstr>
      <vt:lpstr>中學時期的生涯抉擇事件</vt:lpstr>
      <vt:lpstr>生涯決策的風格</vt:lpstr>
      <vt:lpstr>PowerPoint Presentation</vt:lpstr>
      <vt:lpstr>生涯決策的步驟</vt:lpstr>
      <vt:lpstr>生涯決策的資料搜集</vt:lpstr>
      <vt:lpstr>良好決策的條件</vt:lpstr>
      <vt:lpstr>例子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生涯決策</dc:title>
  <dc:creator>chungmanshing</dc:creator>
  <cp:lastModifiedBy>CHOI, Yuet-ki</cp:lastModifiedBy>
  <cp:revision>100</cp:revision>
  <dcterms:created xsi:type="dcterms:W3CDTF">2016-06-27T06:57:44Z</dcterms:created>
  <dcterms:modified xsi:type="dcterms:W3CDTF">2023-07-19T04:38:28Z</dcterms:modified>
</cp:coreProperties>
</file>