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6" r:id="rId2"/>
    <p:sldId id="269" r:id="rId3"/>
    <p:sldId id="272" r:id="rId4"/>
    <p:sldId id="270" r:id="rId5"/>
    <p:sldId id="271" r:id="rId6"/>
    <p:sldId id="266" r:id="rId7"/>
    <p:sldId id="265" r:id="rId8"/>
    <p:sldId id="273" r:id="rId9"/>
    <p:sldId id="277" r:id="rId10"/>
    <p:sldId id="276" r:id="rId11"/>
    <p:sldId id="263" r:id="rId12"/>
    <p:sldId id="261" r:id="rId13"/>
    <p:sldId id="264" r:id="rId1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C7CCE1-476A-472D-8CF5-93B0A5A61C1C}"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zh-TW" altLang="en-US"/>
        </a:p>
      </dgm:t>
    </dgm:pt>
    <dgm:pt modelId="{6B9C64A4-2F28-4689-BEB8-42510C793EC7}">
      <dgm:prSet phldrT="[文字]"/>
      <dgm:spPr/>
      <dgm:t>
        <a:bodyPr/>
        <a:lstStyle/>
        <a:p>
          <a:r>
            <a:rPr lang="zh-TW" altLang="en-US" dirty="0" smtClean="0"/>
            <a:t>文化</a:t>
          </a:r>
          <a:endParaRPr lang="zh-TW" altLang="en-US" dirty="0"/>
        </a:p>
      </dgm:t>
    </dgm:pt>
    <dgm:pt modelId="{D0C1B988-3EB6-4108-826F-74697037064F}" type="parTrans" cxnId="{33DEA22D-EB71-4B02-9059-139EA409A0E7}">
      <dgm:prSet/>
      <dgm:spPr/>
      <dgm:t>
        <a:bodyPr/>
        <a:lstStyle/>
        <a:p>
          <a:endParaRPr lang="zh-TW" altLang="en-US"/>
        </a:p>
      </dgm:t>
    </dgm:pt>
    <dgm:pt modelId="{5FE6952B-1608-458E-8502-B893591C3DB5}" type="sibTrans" cxnId="{33DEA22D-EB71-4B02-9059-139EA409A0E7}">
      <dgm:prSet/>
      <dgm:spPr/>
      <dgm:t>
        <a:bodyPr/>
        <a:lstStyle/>
        <a:p>
          <a:endParaRPr lang="zh-TW" altLang="en-US"/>
        </a:p>
      </dgm:t>
    </dgm:pt>
    <dgm:pt modelId="{17F3F4B7-DA2F-4C5B-B0A0-D9EDE6EC79A8}">
      <dgm:prSet phldrT="[文字]"/>
      <dgm:spPr/>
      <dgm:t>
        <a:bodyPr/>
        <a:lstStyle/>
        <a:p>
          <a:r>
            <a:rPr lang="zh-TW" altLang="en-US" dirty="0" smtClean="0"/>
            <a:t>家庭</a:t>
          </a:r>
          <a:endParaRPr lang="zh-TW" altLang="en-US" dirty="0"/>
        </a:p>
      </dgm:t>
    </dgm:pt>
    <dgm:pt modelId="{6E728AB8-DF8E-49B4-B48B-4A6A0B5A2A0C}" type="parTrans" cxnId="{92976363-85EA-44FD-808B-9FDBDA9A87C5}">
      <dgm:prSet/>
      <dgm:spPr/>
      <dgm:t>
        <a:bodyPr/>
        <a:lstStyle/>
        <a:p>
          <a:endParaRPr lang="zh-TW" altLang="en-US"/>
        </a:p>
      </dgm:t>
    </dgm:pt>
    <dgm:pt modelId="{817E9954-A99D-4845-82C8-F80DBEC6C575}" type="sibTrans" cxnId="{92976363-85EA-44FD-808B-9FDBDA9A87C5}">
      <dgm:prSet/>
      <dgm:spPr/>
      <dgm:t>
        <a:bodyPr/>
        <a:lstStyle/>
        <a:p>
          <a:endParaRPr lang="zh-TW" altLang="en-US"/>
        </a:p>
      </dgm:t>
    </dgm:pt>
    <dgm:pt modelId="{5C1243B9-1235-43D6-9508-EFA74F721181}">
      <dgm:prSet phldrT="[文字]"/>
      <dgm:spPr/>
      <dgm:t>
        <a:bodyPr/>
        <a:lstStyle/>
        <a:p>
          <a:r>
            <a:rPr lang="zh-TW" altLang="en-US" dirty="0" smtClean="0"/>
            <a:t>經歷</a:t>
          </a:r>
          <a:endParaRPr lang="zh-TW" altLang="en-US" dirty="0"/>
        </a:p>
      </dgm:t>
    </dgm:pt>
    <dgm:pt modelId="{4B0D6455-6BE0-499E-8926-D2E8661C3666}" type="parTrans" cxnId="{35E3BD26-66C6-40B0-B9A6-3BE137497DB1}">
      <dgm:prSet/>
      <dgm:spPr/>
      <dgm:t>
        <a:bodyPr/>
        <a:lstStyle/>
        <a:p>
          <a:endParaRPr lang="zh-TW" altLang="en-US"/>
        </a:p>
      </dgm:t>
    </dgm:pt>
    <dgm:pt modelId="{8DCDF51C-5EEA-418A-BC60-555FBE3D6696}" type="sibTrans" cxnId="{35E3BD26-66C6-40B0-B9A6-3BE137497DB1}">
      <dgm:prSet/>
      <dgm:spPr/>
      <dgm:t>
        <a:bodyPr/>
        <a:lstStyle/>
        <a:p>
          <a:endParaRPr lang="zh-TW" altLang="en-US"/>
        </a:p>
      </dgm:t>
    </dgm:pt>
    <dgm:pt modelId="{9B966C39-1861-4F86-8F7F-91DC466E80E8}">
      <dgm:prSet phldrT="[文字]"/>
      <dgm:spPr/>
      <dgm:t>
        <a:bodyPr/>
        <a:lstStyle/>
        <a:p>
          <a:r>
            <a:rPr lang="zh-TW" altLang="en-US" b="1" dirty="0" smtClean="0"/>
            <a:t>你的價值觀</a:t>
          </a:r>
          <a:endParaRPr lang="zh-TW" altLang="en-US" b="1" dirty="0"/>
        </a:p>
      </dgm:t>
    </dgm:pt>
    <dgm:pt modelId="{594EB8C3-3B5B-4057-9A8A-8CEA3D5326E1}" type="parTrans" cxnId="{5947638F-09D9-46CF-88D9-882DB7512A5B}">
      <dgm:prSet/>
      <dgm:spPr/>
      <dgm:t>
        <a:bodyPr/>
        <a:lstStyle/>
        <a:p>
          <a:endParaRPr lang="zh-TW" altLang="en-US"/>
        </a:p>
      </dgm:t>
    </dgm:pt>
    <dgm:pt modelId="{BCA00ADF-F553-45E8-ABBB-E7985C7BE20C}" type="sibTrans" cxnId="{5947638F-09D9-46CF-88D9-882DB7512A5B}">
      <dgm:prSet/>
      <dgm:spPr/>
      <dgm:t>
        <a:bodyPr/>
        <a:lstStyle/>
        <a:p>
          <a:endParaRPr lang="zh-TW" altLang="en-US"/>
        </a:p>
      </dgm:t>
    </dgm:pt>
    <dgm:pt modelId="{A61EF66E-22F4-45B4-9E91-2E880839E14A}" type="pres">
      <dgm:prSet presAssocID="{14C7CCE1-476A-472D-8CF5-93B0A5A61C1C}" presName="Name0" presStyleCnt="0">
        <dgm:presLayoutVars>
          <dgm:chMax val="4"/>
          <dgm:resizeHandles val="exact"/>
        </dgm:presLayoutVars>
      </dgm:prSet>
      <dgm:spPr/>
      <dgm:t>
        <a:bodyPr/>
        <a:lstStyle/>
        <a:p>
          <a:endParaRPr lang="zh-TW" altLang="en-US"/>
        </a:p>
      </dgm:t>
    </dgm:pt>
    <dgm:pt modelId="{E8D115C2-7A16-4848-B3D2-0D307AEA63EE}" type="pres">
      <dgm:prSet presAssocID="{14C7CCE1-476A-472D-8CF5-93B0A5A61C1C}" presName="ellipse" presStyleLbl="trBgShp" presStyleIdx="0" presStyleCnt="1"/>
      <dgm:spPr/>
    </dgm:pt>
    <dgm:pt modelId="{89FC9E0E-D0D9-4772-A79F-6D8646DB2804}" type="pres">
      <dgm:prSet presAssocID="{14C7CCE1-476A-472D-8CF5-93B0A5A61C1C}" presName="arrow1" presStyleLbl="fgShp" presStyleIdx="0" presStyleCnt="1"/>
      <dgm:spPr/>
    </dgm:pt>
    <dgm:pt modelId="{3CF81E1B-5142-411B-A21B-E1D46210095A}" type="pres">
      <dgm:prSet presAssocID="{14C7CCE1-476A-472D-8CF5-93B0A5A61C1C}" presName="rectangle" presStyleLbl="revTx" presStyleIdx="0" presStyleCnt="1">
        <dgm:presLayoutVars>
          <dgm:bulletEnabled val="1"/>
        </dgm:presLayoutVars>
      </dgm:prSet>
      <dgm:spPr/>
      <dgm:t>
        <a:bodyPr/>
        <a:lstStyle/>
        <a:p>
          <a:endParaRPr lang="zh-TW" altLang="en-US"/>
        </a:p>
      </dgm:t>
    </dgm:pt>
    <dgm:pt modelId="{862D4826-B47A-443B-A0F5-E67E33E6986D}" type="pres">
      <dgm:prSet presAssocID="{17F3F4B7-DA2F-4C5B-B0A0-D9EDE6EC79A8}" presName="item1" presStyleLbl="node1" presStyleIdx="0" presStyleCnt="3">
        <dgm:presLayoutVars>
          <dgm:bulletEnabled val="1"/>
        </dgm:presLayoutVars>
      </dgm:prSet>
      <dgm:spPr/>
      <dgm:t>
        <a:bodyPr/>
        <a:lstStyle/>
        <a:p>
          <a:endParaRPr lang="zh-TW" altLang="en-US"/>
        </a:p>
      </dgm:t>
    </dgm:pt>
    <dgm:pt modelId="{3A8FBCED-6E43-4A16-ADF0-8FF0B070D8B4}" type="pres">
      <dgm:prSet presAssocID="{5C1243B9-1235-43D6-9508-EFA74F721181}" presName="item2" presStyleLbl="node1" presStyleIdx="1" presStyleCnt="3">
        <dgm:presLayoutVars>
          <dgm:bulletEnabled val="1"/>
        </dgm:presLayoutVars>
      </dgm:prSet>
      <dgm:spPr/>
      <dgm:t>
        <a:bodyPr/>
        <a:lstStyle/>
        <a:p>
          <a:endParaRPr lang="zh-TW" altLang="en-US"/>
        </a:p>
      </dgm:t>
    </dgm:pt>
    <dgm:pt modelId="{895A7DCA-6B2A-4D5E-A09F-A996C563BD11}" type="pres">
      <dgm:prSet presAssocID="{9B966C39-1861-4F86-8F7F-91DC466E80E8}" presName="item3" presStyleLbl="node1" presStyleIdx="2" presStyleCnt="3">
        <dgm:presLayoutVars>
          <dgm:bulletEnabled val="1"/>
        </dgm:presLayoutVars>
      </dgm:prSet>
      <dgm:spPr/>
      <dgm:t>
        <a:bodyPr/>
        <a:lstStyle/>
        <a:p>
          <a:endParaRPr lang="zh-TW" altLang="en-US"/>
        </a:p>
      </dgm:t>
    </dgm:pt>
    <dgm:pt modelId="{B5C7DAAB-A2A5-40D3-83D4-AAD0A557321C}" type="pres">
      <dgm:prSet presAssocID="{14C7CCE1-476A-472D-8CF5-93B0A5A61C1C}" presName="funnel" presStyleLbl="trAlignAcc1" presStyleIdx="0" presStyleCnt="1" custLinFactNeighborX="-166" custLinFactNeighborY="-55"/>
      <dgm:spPr/>
    </dgm:pt>
  </dgm:ptLst>
  <dgm:cxnLst>
    <dgm:cxn modelId="{33DEA22D-EB71-4B02-9059-139EA409A0E7}" srcId="{14C7CCE1-476A-472D-8CF5-93B0A5A61C1C}" destId="{6B9C64A4-2F28-4689-BEB8-42510C793EC7}" srcOrd="0" destOrd="0" parTransId="{D0C1B988-3EB6-4108-826F-74697037064F}" sibTransId="{5FE6952B-1608-458E-8502-B893591C3DB5}"/>
    <dgm:cxn modelId="{92976363-85EA-44FD-808B-9FDBDA9A87C5}" srcId="{14C7CCE1-476A-472D-8CF5-93B0A5A61C1C}" destId="{17F3F4B7-DA2F-4C5B-B0A0-D9EDE6EC79A8}" srcOrd="1" destOrd="0" parTransId="{6E728AB8-DF8E-49B4-B48B-4A6A0B5A2A0C}" sibTransId="{817E9954-A99D-4845-82C8-F80DBEC6C575}"/>
    <dgm:cxn modelId="{AC2E6FEB-4083-4B76-8B22-492B6DF986D1}" type="presOf" srcId="{9B966C39-1861-4F86-8F7F-91DC466E80E8}" destId="{3CF81E1B-5142-411B-A21B-E1D46210095A}" srcOrd="0" destOrd="0" presId="urn:microsoft.com/office/officeart/2005/8/layout/funnel1"/>
    <dgm:cxn modelId="{5947638F-09D9-46CF-88D9-882DB7512A5B}" srcId="{14C7CCE1-476A-472D-8CF5-93B0A5A61C1C}" destId="{9B966C39-1861-4F86-8F7F-91DC466E80E8}" srcOrd="3" destOrd="0" parTransId="{594EB8C3-3B5B-4057-9A8A-8CEA3D5326E1}" sibTransId="{BCA00ADF-F553-45E8-ABBB-E7985C7BE20C}"/>
    <dgm:cxn modelId="{8705A35B-E9EE-483A-AA8B-1764A0F2E327}" type="presOf" srcId="{5C1243B9-1235-43D6-9508-EFA74F721181}" destId="{862D4826-B47A-443B-A0F5-E67E33E6986D}" srcOrd="0" destOrd="0" presId="urn:microsoft.com/office/officeart/2005/8/layout/funnel1"/>
    <dgm:cxn modelId="{B9AF3526-96C2-433D-8020-0B23DB590CB5}" type="presOf" srcId="{14C7CCE1-476A-472D-8CF5-93B0A5A61C1C}" destId="{A61EF66E-22F4-45B4-9E91-2E880839E14A}" srcOrd="0" destOrd="0" presId="urn:microsoft.com/office/officeart/2005/8/layout/funnel1"/>
    <dgm:cxn modelId="{7D0E9F16-F4C3-42DF-9E09-CA9D4D93A70F}" type="presOf" srcId="{17F3F4B7-DA2F-4C5B-B0A0-D9EDE6EC79A8}" destId="{3A8FBCED-6E43-4A16-ADF0-8FF0B070D8B4}" srcOrd="0" destOrd="0" presId="urn:microsoft.com/office/officeart/2005/8/layout/funnel1"/>
    <dgm:cxn modelId="{6526BEAF-ACF4-4D5C-876F-BFA8624806C5}" type="presOf" srcId="{6B9C64A4-2F28-4689-BEB8-42510C793EC7}" destId="{895A7DCA-6B2A-4D5E-A09F-A996C563BD11}" srcOrd="0" destOrd="0" presId="urn:microsoft.com/office/officeart/2005/8/layout/funnel1"/>
    <dgm:cxn modelId="{35E3BD26-66C6-40B0-B9A6-3BE137497DB1}" srcId="{14C7CCE1-476A-472D-8CF5-93B0A5A61C1C}" destId="{5C1243B9-1235-43D6-9508-EFA74F721181}" srcOrd="2" destOrd="0" parTransId="{4B0D6455-6BE0-499E-8926-D2E8661C3666}" sibTransId="{8DCDF51C-5EEA-418A-BC60-555FBE3D6696}"/>
    <dgm:cxn modelId="{7836AA55-1200-4132-A1C0-60B69FCBED67}" type="presParOf" srcId="{A61EF66E-22F4-45B4-9E91-2E880839E14A}" destId="{E8D115C2-7A16-4848-B3D2-0D307AEA63EE}" srcOrd="0" destOrd="0" presId="urn:microsoft.com/office/officeart/2005/8/layout/funnel1"/>
    <dgm:cxn modelId="{926BB180-131F-45D1-AD86-667634CF3389}" type="presParOf" srcId="{A61EF66E-22F4-45B4-9E91-2E880839E14A}" destId="{89FC9E0E-D0D9-4772-A79F-6D8646DB2804}" srcOrd="1" destOrd="0" presId="urn:microsoft.com/office/officeart/2005/8/layout/funnel1"/>
    <dgm:cxn modelId="{EB7555EB-B65A-46B7-8C4C-2A3710A9B319}" type="presParOf" srcId="{A61EF66E-22F4-45B4-9E91-2E880839E14A}" destId="{3CF81E1B-5142-411B-A21B-E1D46210095A}" srcOrd="2" destOrd="0" presId="urn:microsoft.com/office/officeart/2005/8/layout/funnel1"/>
    <dgm:cxn modelId="{F8CDB9E0-9B4F-43F6-A9AC-4D988A530284}" type="presParOf" srcId="{A61EF66E-22F4-45B4-9E91-2E880839E14A}" destId="{862D4826-B47A-443B-A0F5-E67E33E6986D}" srcOrd="3" destOrd="0" presId="urn:microsoft.com/office/officeart/2005/8/layout/funnel1"/>
    <dgm:cxn modelId="{0BF74DA4-37BF-4D12-9C39-CF3E71D06B80}" type="presParOf" srcId="{A61EF66E-22F4-45B4-9E91-2E880839E14A}" destId="{3A8FBCED-6E43-4A16-ADF0-8FF0B070D8B4}" srcOrd="4" destOrd="0" presId="urn:microsoft.com/office/officeart/2005/8/layout/funnel1"/>
    <dgm:cxn modelId="{9835B672-8B70-4813-8DBB-B349D53D8A60}" type="presParOf" srcId="{A61EF66E-22F4-45B4-9E91-2E880839E14A}" destId="{895A7DCA-6B2A-4D5E-A09F-A996C563BD11}" srcOrd="5" destOrd="0" presId="urn:microsoft.com/office/officeart/2005/8/layout/funnel1"/>
    <dgm:cxn modelId="{82B32821-3552-44D5-BD86-A16E89ECF53B}" type="presParOf" srcId="{A61EF66E-22F4-45B4-9E91-2E880839E14A}" destId="{B5C7DAAB-A2A5-40D3-83D4-AAD0A557321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115C2-7A16-4848-B3D2-0D307AEA63EE}">
      <dsp:nvSpPr>
        <dsp:cNvPr id="0" name=""/>
        <dsp:cNvSpPr/>
      </dsp:nvSpPr>
      <dsp:spPr>
        <a:xfrm>
          <a:off x="1763027" y="197991"/>
          <a:ext cx="3929360" cy="1364615"/>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C9E0E-D0D9-4772-A79F-6D8646DB2804}">
      <dsp:nvSpPr>
        <dsp:cNvPr id="0" name=""/>
        <dsp:cNvSpPr/>
      </dsp:nvSpPr>
      <dsp:spPr>
        <a:xfrm>
          <a:off x="3353048" y="3539470"/>
          <a:ext cx="761503" cy="487362"/>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F81E1B-5142-411B-A21B-E1D46210095A}">
      <dsp:nvSpPr>
        <dsp:cNvPr id="0" name=""/>
        <dsp:cNvSpPr/>
      </dsp:nvSpPr>
      <dsp:spPr>
        <a:xfrm>
          <a:off x="1906190" y="3929360"/>
          <a:ext cx="3655218" cy="91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TW" altLang="en-US" sz="3000" b="1" kern="1200" dirty="0" smtClean="0"/>
            <a:t>你的價值觀</a:t>
          </a:r>
          <a:endParaRPr lang="zh-TW" altLang="en-US" sz="3000" b="1" kern="1200" dirty="0"/>
        </a:p>
      </dsp:txBody>
      <dsp:txXfrm>
        <a:off x="1906190" y="3929360"/>
        <a:ext cx="3655218" cy="913804"/>
      </dsp:txXfrm>
    </dsp:sp>
    <dsp:sp modelId="{862D4826-B47A-443B-A0F5-E67E33E6986D}">
      <dsp:nvSpPr>
        <dsp:cNvPr id="0" name=""/>
        <dsp:cNvSpPr/>
      </dsp:nvSpPr>
      <dsp:spPr>
        <a:xfrm>
          <a:off x="3191609" y="1667998"/>
          <a:ext cx="1370707" cy="137070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zh-TW" altLang="en-US" sz="3400" kern="1200" dirty="0" smtClean="0"/>
            <a:t>經歷</a:t>
          </a:r>
          <a:endParaRPr lang="zh-TW" altLang="en-US" sz="3400" kern="1200" dirty="0"/>
        </a:p>
      </dsp:txBody>
      <dsp:txXfrm>
        <a:off x="3392344" y="1868733"/>
        <a:ext cx="969237" cy="969237"/>
      </dsp:txXfrm>
    </dsp:sp>
    <dsp:sp modelId="{3A8FBCED-6E43-4A16-ADF0-8FF0B070D8B4}">
      <dsp:nvSpPr>
        <dsp:cNvPr id="0" name=""/>
        <dsp:cNvSpPr/>
      </dsp:nvSpPr>
      <dsp:spPr>
        <a:xfrm>
          <a:off x="2210792" y="639663"/>
          <a:ext cx="1370707" cy="1370707"/>
        </a:xfrm>
        <a:prstGeom prst="ellipse">
          <a:avLst/>
        </a:prstGeom>
        <a:solidFill>
          <a:schemeClr val="accent3">
            <a:hueOff val="1187685"/>
            <a:satOff val="6397"/>
            <a:lumOff val="8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zh-TW" altLang="en-US" sz="3400" kern="1200" dirty="0" smtClean="0"/>
            <a:t>家庭</a:t>
          </a:r>
          <a:endParaRPr lang="zh-TW" altLang="en-US" sz="3400" kern="1200" dirty="0"/>
        </a:p>
      </dsp:txBody>
      <dsp:txXfrm>
        <a:off x="2411527" y="840398"/>
        <a:ext cx="969237" cy="969237"/>
      </dsp:txXfrm>
    </dsp:sp>
    <dsp:sp modelId="{895A7DCA-6B2A-4D5E-A09F-A996C563BD11}">
      <dsp:nvSpPr>
        <dsp:cNvPr id="0" name=""/>
        <dsp:cNvSpPr/>
      </dsp:nvSpPr>
      <dsp:spPr>
        <a:xfrm>
          <a:off x="3611959" y="308256"/>
          <a:ext cx="1370707" cy="1370707"/>
        </a:xfrm>
        <a:prstGeom prst="ellipse">
          <a:avLst/>
        </a:prstGeom>
        <a:solidFill>
          <a:schemeClr val="accent3">
            <a:hueOff val="2375371"/>
            <a:satOff val="12794"/>
            <a:lumOff val="1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zh-TW" altLang="en-US" sz="3400" kern="1200" dirty="0" smtClean="0"/>
            <a:t>文化</a:t>
          </a:r>
          <a:endParaRPr lang="zh-TW" altLang="en-US" sz="3400" kern="1200" dirty="0"/>
        </a:p>
      </dsp:txBody>
      <dsp:txXfrm>
        <a:off x="3812694" y="508991"/>
        <a:ext cx="969237" cy="969237"/>
      </dsp:txXfrm>
    </dsp:sp>
    <dsp:sp modelId="{B5C7DAAB-A2A5-40D3-83D4-AAD0A557321C}">
      <dsp:nvSpPr>
        <dsp:cNvPr id="0" name=""/>
        <dsp:cNvSpPr/>
      </dsp:nvSpPr>
      <dsp:spPr>
        <a:xfrm>
          <a:off x="1594510" y="28583"/>
          <a:ext cx="4264421" cy="3411537"/>
        </a:xfrm>
        <a:prstGeom prst="funnel">
          <a:avLst/>
        </a:prstGeom>
        <a:solidFill>
          <a:schemeClr val="lt1">
            <a:alpha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9C6B9F-74B0-4545-85AF-161B13214910}" type="datetimeFigureOut">
              <a:rPr lang="zh-TW" altLang="en-US" smtClean="0"/>
              <a:t>2023/7/19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ADC934-DD79-4CEC-A18E-B6463C4F8ED2}" type="slidenum">
              <a:rPr lang="zh-TW" altLang="en-US" smtClean="0"/>
              <a:t>‹#›</a:t>
            </a:fld>
            <a:endParaRPr lang="zh-TW"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C0751F04-293D-4A7A-8032-E85F1E5DEB2E}" type="datetimeFigureOut">
              <a:rPr lang="zh-TW" altLang="en-US" smtClean="0"/>
              <a:pPr/>
              <a:t>2023/7/19</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11FBCCD7-E540-4E00-9774-4EE792BA8590}"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0751F04-293D-4A7A-8032-E85F1E5DEB2E}" type="datetimeFigureOut">
              <a:rPr lang="zh-TW" altLang="en-US" smtClean="0"/>
              <a:pPr/>
              <a:t>2023/7/19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FBCCD7-E540-4E00-9774-4EE792BA8590}"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0751F04-293D-4A7A-8032-E85F1E5DEB2E}" type="datetimeFigureOut">
              <a:rPr lang="zh-TW" altLang="en-US" smtClean="0"/>
              <a:pPr/>
              <a:t>2023/7/19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FBCCD7-E540-4E00-9774-4EE792BA8590}"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C0751F04-293D-4A7A-8032-E85F1E5DEB2E}" type="datetimeFigureOut">
              <a:rPr lang="zh-TW" altLang="en-US" smtClean="0"/>
              <a:pPr/>
              <a:t>2023/7/19</a:t>
            </a:fld>
            <a:endParaRPr lang="zh-TW" altLang="en-US"/>
          </a:p>
        </p:txBody>
      </p:sp>
      <p:sp>
        <p:nvSpPr>
          <p:cNvPr id="9" name="投影片編號版面配置區 8"/>
          <p:cNvSpPr>
            <a:spLocks noGrp="1"/>
          </p:cNvSpPr>
          <p:nvPr>
            <p:ph type="sldNum" sz="quarter" idx="15"/>
          </p:nvPr>
        </p:nvSpPr>
        <p:spPr/>
        <p:txBody>
          <a:bodyPr rtlCol="0"/>
          <a:lstStyle/>
          <a:p>
            <a:fld id="{11FBCCD7-E540-4E00-9774-4EE792BA8590}" type="slidenum">
              <a:rPr lang="zh-TW" altLang="en-US" smtClean="0"/>
              <a:pPr/>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C0751F04-293D-4A7A-8032-E85F1E5DEB2E}" type="datetimeFigureOut">
              <a:rPr lang="zh-TW" altLang="en-US" smtClean="0"/>
              <a:pPr/>
              <a:t>2023/7/19</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11FBCCD7-E540-4E00-9774-4EE792BA8590}"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C0751F04-293D-4A7A-8032-E85F1E5DEB2E}" type="datetimeFigureOut">
              <a:rPr lang="zh-TW" altLang="en-US" smtClean="0"/>
              <a:pPr/>
              <a:t>2023/7/19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FBCCD7-E540-4E00-9774-4EE792BA8590}"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C0751F04-293D-4A7A-8032-E85F1E5DEB2E}" type="datetimeFigureOut">
              <a:rPr lang="zh-TW" altLang="en-US" smtClean="0"/>
              <a:pPr/>
              <a:t>2023/7/19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1FBCCD7-E540-4E00-9774-4EE792BA8590}"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C0751F04-293D-4A7A-8032-E85F1E5DEB2E}" type="datetimeFigureOut">
              <a:rPr lang="zh-TW" altLang="en-US" smtClean="0"/>
              <a:pPr/>
              <a:t>2023/7/19</a:t>
            </a:fld>
            <a:endParaRPr lang="zh-TW" altLang="en-US"/>
          </a:p>
        </p:txBody>
      </p:sp>
      <p:sp>
        <p:nvSpPr>
          <p:cNvPr id="7" name="投影片編號版面配置區 6"/>
          <p:cNvSpPr>
            <a:spLocks noGrp="1"/>
          </p:cNvSpPr>
          <p:nvPr>
            <p:ph type="sldNum" sz="quarter" idx="11"/>
          </p:nvPr>
        </p:nvSpPr>
        <p:spPr/>
        <p:txBody>
          <a:bodyPr rtlCol="0"/>
          <a:lstStyle/>
          <a:p>
            <a:fld id="{11FBCCD7-E540-4E00-9774-4EE792BA8590}" type="slidenum">
              <a:rPr lang="zh-TW" altLang="en-US" smtClean="0"/>
              <a:pPr/>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0751F04-293D-4A7A-8032-E85F1E5DEB2E}" type="datetimeFigureOut">
              <a:rPr lang="zh-TW" altLang="en-US" smtClean="0"/>
              <a:pPr/>
              <a:t>2023/7/19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1FBCCD7-E540-4E00-9774-4EE792BA8590}"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C0751F04-293D-4A7A-8032-E85F1E5DEB2E}" type="datetimeFigureOut">
              <a:rPr lang="zh-TW" altLang="en-US" smtClean="0"/>
              <a:pPr/>
              <a:t>2023/7/19</a:t>
            </a:fld>
            <a:endParaRPr lang="zh-TW" altLang="en-US"/>
          </a:p>
        </p:txBody>
      </p:sp>
      <p:sp>
        <p:nvSpPr>
          <p:cNvPr id="22" name="投影片編號版面配置區 21"/>
          <p:cNvSpPr>
            <a:spLocks noGrp="1"/>
          </p:cNvSpPr>
          <p:nvPr>
            <p:ph type="sldNum" sz="quarter" idx="15"/>
          </p:nvPr>
        </p:nvSpPr>
        <p:spPr/>
        <p:txBody>
          <a:bodyPr rtlCol="0"/>
          <a:lstStyle/>
          <a:p>
            <a:fld id="{11FBCCD7-E540-4E00-9774-4EE792BA8590}" type="slidenum">
              <a:rPr lang="zh-TW" altLang="en-US" smtClean="0"/>
              <a:pPr/>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C0751F04-293D-4A7A-8032-E85F1E5DEB2E}" type="datetimeFigureOut">
              <a:rPr lang="zh-TW" altLang="en-US" smtClean="0"/>
              <a:pPr/>
              <a:t>2023/7/19</a:t>
            </a:fld>
            <a:endParaRPr lang="zh-TW" altLang="en-US"/>
          </a:p>
        </p:txBody>
      </p:sp>
      <p:sp>
        <p:nvSpPr>
          <p:cNvPr id="18" name="投影片編號版面配置區 17"/>
          <p:cNvSpPr>
            <a:spLocks noGrp="1"/>
          </p:cNvSpPr>
          <p:nvPr>
            <p:ph type="sldNum" sz="quarter" idx="11"/>
          </p:nvPr>
        </p:nvSpPr>
        <p:spPr/>
        <p:txBody>
          <a:bodyPr rtlCol="0"/>
          <a:lstStyle/>
          <a:p>
            <a:fld id="{11FBCCD7-E540-4E00-9774-4EE792BA8590}" type="slidenum">
              <a:rPr lang="zh-TW" altLang="en-US" smtClean="0"/>
              <a:pPr/>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0751F04-293D-4A7A-8032-E85F1E5DEB2E}" type="datetimeFigureOut">
              <a:rPr lang="zh-TW" altLang="en-US" smtClean="0"/>
              <a:pPr/>
              <a:t>2023/7/19</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FBCCD7-E540-4E00-9774-4EE792BA859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835696" y="1844824"/>
            <a:ext cx="6172200" cy="1894362"/>
          </a:xfrm>
        </p:spPr>
        <p:txBody>
          <a:bodyPr/>
          <a:lstStyle/>
          <a:p>
            <a:pPr algn="ctr"/>
            <a:r>
              <a:rPr lang="zh-TW" altLang="en-US" dirty="0">
                <a:solidFill>
                  <a:schemeClr val="accent3"/>
                </a:solidFill>
              </a:rPr>
              <a:t>了解你的工作</a:t>
            </a:r>
            <a:r>
              <a:rPr lang="zh-TW" altLang="en-US" dirty="0" smtClean="0">
                <a:solidFill>
                  <a:schemeClr val="accent3"/>
                </a:solidFill>
              </a:rPr>
              <a:t>價值觀</a:t>
            </a:r>
            <a:endParaRPr lang="zh-TW" altLang="en-US" dirty="0">
              <a:solidFill>
                <a:schemeClr val="accent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小明的擇業故事</a:t>
            </a:r>
            <a:endParaRPr lang="zh-TW" altLang="en-US" b="1" dirty="0">
              <a:solidFill>
                <a:schemeClr val="accent3"/>
              </a:solidFill>
            </a:endParaRPr>
          </a:p>
        </p:txBody>
      </p:sp>
      <p:sp>
        <p:nvSpPr>
          <p:cNvPr id="3" name="內容版面配置區 2"/>
          <p:cNvSpPr>
            <a:spLocks noGrp="1"/>
          </p:cNvSpPr>
          <p:nvPr>
            <p:ph sz="quarter" idx="1"/>
          </p:nvPr>
        </p:nvSpPr>
        <p:spPr/>
        <p:txBody>
          <a:bodyPr>
            <a:normAutofit/>
          </a:bodyPr>
          <a:lstStyle/>
          <a:p>
            <a:endParaRPr lang="en-US" altLang="zh-TW" b="1" dirty="0" smtClean="0"/>
          </a:p>
          <a:p>
            <a:endParaRPr lang="en-US" altLang="zh-TW" b="1" dirty="0" smtClean="0"/>
          </a:p>
          <a:p>
            <a:r>
              <a:rPr lang="zh-TW" altLang="en-US" b="1" dirty="0" smtClean="0"/>
              <a:t>小明經過幾年行醫的工作，他的生活質素的確有很大改善，但物質生活不能帶給他滿足感，他逐漸對刻板的看病工作很厭倦，覺得是浪費生命，對自己的演戲才華不能發揮感到很空虛。最終他毅然辭去工作，去了法國修讀舞台劇課程一年，現在成為香港著名的舞台劇演員和導演，在人生路上展開新的一頁。</a:t>
            </a:r>
            <a:endParaRPr lang="en-US" altLang="zh-TW" b="1" dirty="0" smtClean="0"/>
          </a:p>
          <a:p>
            <a:endParaRPr lang="en-US" altLang="zh-TW" b="1" dirty="0" smtClean="0"/>
          </a:p>
          <a:p>
            <a:r>
              <a:rPr lang="zh-TW" altLang="en-US" b="1" dirty="0" smtClean="0"/>
              <a:t>你認為小明和父母的擇業價值觀有甚麼不同呢</a:t>
            </a:r>
            <a:r>
              <a:rPr lang="en-US" altLang="zh-TW" b="1" dirty="0" smtClean="0"/>
              <a:t>?</a:t>
            </a:r>
          </a:p>
          <a:p>
            <a:pPr>
              <a:buNone/>
            </a:pPr>
            <a:endParaRPr lang="en-US" altLang="zh-TW" dirty="0" smtClean="0"/>
          </a:p>
          <a:p>
            <a:endParaRPr lang="zh-TW" altLang="en-US" dirty="0"/>
          </a:p>
        </p:txBody>
      </p:sp>
      <p:pic>
        <p:nvPicPr>
          <p:cNvPr id="2050" name="Picture 2" descr="http://stoughtonperformingarts.com/wp-content/uploads/2016/04/artsilouette.jpg"/>
          <p:cNvPicPr>
            <a:picLocks noChangeAspect="1" noChangeArrowheads="1"/>
          </p:cNvPicPr>
          <p:nvPr/>
        </p:nvPicPr>
        <p:blipFill>
          <a:blip r:embed="rId2" cstate="print"/>
          <a:srcRect/>
          <a:stretch>
            <a:fillRect/>
          </a:stretch>
        </p:blipFill>
        <p:spPr bwMode="auto">
          <a:xfrm>
            <a:off x="755576" y="1484784"/>
            <a:ext cx="6360517" cy="9361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考考你</a:t>
            </a:r>
            <a:endParaRPr lang="zh-TW" altLang="en-US" b="1" dirty="0">
              <a:solidFill>
                <a:schemeClr val="accent3"/>
              </a:solidFill>
            </a:endParaRPr>
          </a:p>
        </p:txBody>
      </p:sp>
      <p:sp>
        <p:nvSpPr>
          <p:cNvPr id="3" name="內容版面配置區 2"/>
          <p:cNvSpPr>
            <a:spLocks noGrp="1"/>
          </p:cNvSpPr>
          <p:nvPr>
            <p:ph sz="quarter" idx="1"/>
          </p:nvPr>
        </p:nvSpPr>
        <p:spPr/>
        <p:txBody>
          <a:bodyPr/>
          <a:lstStyle/>
          <a:p>
            <a:r>
              <a:rPr lang="zh-TW" altLang="en-US" b="1" dirty="0" smtClean="0"/>
              <a:t>說出以下職業可配對的</a:t>
            </a:r>
            <a:r>
              <a:rPr lang="zh-TW" altLang="en-US" b="1" dirty="0" smtClean="0">
                <a:solidFill>
                  <a:schemeClr val="accent3"/>
                </a:solidFill>
              </a:rPr>
              <a:t>一個</a:t>
            </a:r>
            <a:r>
              <a:rPr lang="zh-TW" altLang="en-US" b="1" dirty="0" smtClean="0"/>
              <a:t>工作價值觀</a:t>
            </a:r>
            <a:endParaRPr lang="zh-TW" altLang="en-US" b="1" dirty="0"/>
          </a:p>
        </p:txBody>
      </p:sp>
      <p:pic>
        <p:nvPicPr>
          <p:cNvPr id="2050" name="Picture 2" descr="http://www.study21.com.tw/userfiles/5_3_35.gif"/>
          <p:cNvPicPr>
            <a:picLocks noChangeAspect="1" noChangeArrowheads="1"/>
          </p:cNvPicPr>
          <p:nvPr/>
        </p:nvPicPr>
        <p:blipFill>
          <a:blip r:embed="rId2" cstate="print"/>
          <a:srcRect/>
          <a:stretch>
            <a:fillRect/>
          </a:stretch>
        </p:blipFill>
        <p:spPr bwMode="auto">
          <a:xfrm>
            <a:off x="1259632" y="2132856"/>
            <a:ext cx="2160240" cy="2238009"/>
          </a:xfrm>
          <a:prstGeom prst="rect">
            <a:avLst/>
          </a:prstGeom>
          <a:noFill/>
        </p:spPr>
      </p:pic>
      <p:pic>
        <p:nvPicPr>
          <p:cNvPr id="2052" name="Picture 4" descr="https://encrypted-tbn2.gstatic.com/images?q=tbn:ANd9GcQXtyYJ9lxBdeCy7nVJ4dx0AWBspWPlUQNpIwwSwryCXIWjPGS4"/>
          <p:cNvPicPr>
            <a:picLocks noChangeAspect="1" noChangeArrowheads="1"/>
          </p:cNvPicPr>
          <p:nvPr/>
        </p:nvPicPr>
        <p:blipFill>
          <a:blip r:embed="rId3" cstate="print"/>
          <a:srcRect/>
          <a:stretch>
            <a:fillRect/>
          </a:stretch>
        </p:blipFill>
        <p:spPr bwMode="auto">
          <a:xfrm>
            <a:off x="4788024" y="2132856"/>
            <a:ext cx="2451529" cy="2376264"/>
          </a:xfrm>
          <a:prstGeom prst="rect">
            <a:avLst/>
          </a:prstGeom>
          <a:noFill/>
        </p:spPr>
      </p:pic>
      <p:pic>
        <p:nvPicPr>
          <p:cNvPr id="2056" name="Picture 8" descr="http://img01.lanimg.com/151215/330737-151215211I882.jpg"/>
          <p:cNvPicPr>
            <a:picLocks noChangeAspect="1" noChangeArrowheads="1"/>
          </p:cNvPicPr>
          <p:nvPr/>
        </p:nvPicPr>
        <p:blipFill>
          <a:blip r:embed="rId4" cstate="print"/>
          <a:srcRect/>
          <a:stretch>
            <a:fillRect/>
          </a:stretch>
        </p:blipFill>
        <p:spPr bwMode="auto">
          <a:xfrm>
            <a:off x="2339752" y="4365104"/>
            <a:ext cx="2492896" cy="249289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你的工作價值觀</a:t>
            </a:r>
            <a:endParaRPr lang="zh-TW" altLang="en-US" b="1" dirty="0">
              <a:solidFill>
                <a:schemeClr val="accent3"/>
              </a:solidFill>
            </a:endParaRPr>
          </a:p>
        </p:txBody>
      </p:sp>
      <p:sp>
        <p:nvSpPr>
          <p:cNvPr id="3" name="內容版面配置區 2"/>
          <p:cNvSpPr>
            <a:spLocks noGrp="1"/>
          </p:cNvSpPr>
          <p:nvPr>
            <p:ph sz="quarter" idx="1"/>
          </p:nvPr>
        </p:nvSpPr>
        <p:spPr/>
        <p:txBody>
          <a:bodyPr/>
          <a:lstStyle/>
          <a:p>
            <a:r>
              <a:rPr lang="zh-TW" altLang="en-US" b="1" dirty="0" smtClean="0"/>
              <a:t>請用工作紙了解你的工作價值觀</a:t>
            </a:r>
            <a:endParaRPr lang="zh-TW" altLang="en-US" b="1" dirty="0"/>
          </a:p>
        </p:txBody>
      </p:sp>
      <p:pic>
        <p:nvPicPr>
          <p:cNvPr id="4100" name="Picture 4" descr="http://www.bradpollak.com/wp-content/uploads/2013/11/aptitude-test.jpg"/>
          <p:cNvPicPr>
            <a:picLocks noChangeAspect="1" noChangeArrowheads="1"/>
          </p:cNvPicPr>
          <p:nvPr/>
        </p:nvPicPr>
        <p:blipFill>
          <a:blip r:embed="rId2" cstate="print"/>
          <a:srcRect/>
          <a:stretch>
            <a:fillRect/>
          </a:stretch>
        </p:blipFill>
        <p:spPr bwMode="auto">
          <a:xfrm>
            <a:off x="251520" y="2492896"/>
            <a:ext cx="3096344" cy="3096344"/>
          </a:xfrm>
          <a:prstGeom prst="rect">
            <a:avLst/>
          </a:prstGeom>
          <a:noFill/>
        </p:spPr>
      </p:pic>
      <p:pic>
        <p:nvPicPr>
          <p:cNvPr id="4102" name="Picture 6" descr="http://valuesandframes.org/wp-content/uploads/2011/04/value_descriptions.png"/>
          <p:cNvPicPr>
            <a:picLocks noChangeAspect="1" noChangeArrowheads="1"/>
          </p:cNvPicPr>
          <p:nvPr/>
        </p:nvPicPr>
        <p:blipFill>
          <a:blip r:embed="rId3" cstate="print"/>
          <a:srcRect/>
          <a:stretch>
            <a:fillRect/>
          </a:stretch>
        </p:blipFill>
        <p:spPr bwMode="auto">
          <a:xfrm>
            <a:off x="3419872" y="2348880"/>
            <a:ext cx="5256584" cy="30963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工作價值觀與擇業</a:t>
            </a:r>
            <a:endParaRPr lang="zh-TW" altLang="en-US" b="1" dirty="0">
              <a:solidFill>
                <a:schemeClr val="accent3"/>
              </a:solidFill>
            </a:endParaRPr>
          </a:p>
        </p:txBody>
      </p:sp>
      <p:sp>
        <p:nvSpPr>
          <p:cNvPr id="3" name="內容版面配置區 2"/>
          <p:cNvSpPr>
            <a:spLocks noGrp="1"/>
          </p:cNvSpPr>
          <p:nvPr>
            <p:ph sz="quarter" idx="1"/>
          </p:nvPr>
        </p:nvSpPr>
        <p:spPr>
          <a:xfrm>
            <a:off x="457200" y="1600200"/>
            <a:ext cx="8147248" cy="4873752"/>
          </a:xfrm>
        </p:spPr>
        <p:txBody>
          <a:bodyPr>
            <a:normAutofit fontScale="92500" lnSpcReduction="20000"/>
          </a:bodyPr>
          <a:lstStyle/>
          <a:p>
            <a:r>
              <a:rPr lang="zh-TW" altLang="en-US" b="1" dirty="0" smtClean="0"/>
              <a:t>一般人都希望尋找配合自己工作價值觀的職業</a:t>
            </a:r>
            <a:endParaRPr lang="en-US" altLang="zh-TW" b="1" dirty="0" smtClean="0"/>
          </a:p>
          <a:p>
            <a:endParaRPr lang="en-US" altLang="zh-TW" b="1" dirty="0" smtClean="0"/>
          </a:p>
          <a:p>
            <a:r>
              <a:rPr lang="zh-TW" altLang="en-US" b="1" dirty="0" smtClean="0"/>
              <a:t>擇業時除了要了解自己的價值觀，亦要了解不同職業給予的工作價值</a:t>
            </a:r>
            <a:endParaRPr lang="en-US" altLang="zh-TW" b="1" dirty="0" smtClean="0"/>
          </a:p>
          <a:p>
            <a:endParaRPr lang="en-US" altLang="zh-TW" b="1" dirty="0" smtClean="0"/>
          </a:p>
          <a:p>
            <a:r>
              <a:rPr lang="zh-TW" altLang="en-US" b="1" dirty="0" smtClean="0"/>
              <a:t>一份工作會側重幾個不同的工作價值</a:t>
            </a:r>
            <a:endParaRPr lang="en-US" altLang="zh-TW" b="1" dirty="0" smtClean="0"/>
          </a:p>
          <a:p>
            <a:endParaRPr lang="en-US" altLang="zh-TW" b="1" dirty="0" smtClean="0"/>
          </a:p>
          <a:p>
            <a:r>
              <a:rPr lang="zh-TW" altLang="en-US" b="1" dirty="0" smtClean="0"/>
              <a:t>內在工作價值與外在價值無必然衝突，例如老師的假期多</a:t>
            </a:r>
            <a:r>
              <a:rPr lang="en-US" altLang="zh-TW" b="1" dirty="0" smtClean="0"/>
              <a:t>(</a:t>
            </a:r>
            <a:r>
              <a:rPr lang="zh-TW" altLang="en-US" b="1" dirty="0" smtClean="0"/>
              <a:t>外在</a:t>
            </a:r>
            <a:r>
              <a:rPr lang="en-US" altLang="zh-TW" b="1" dirty="0" smtClean="0"/>
              <a:t>)</a:t>
            </a:r>
            <a:r>
              <a:rPr lang="zh-TW" altLang="en-US" b="1" dirty="0" smtClean="0"/>
              <a:t>，同時亦能透過幫助學生得到滿足感</a:t>
            </a:r>
            <a:r>
              <a:rPr lang="en-US" altLang="zh-TW" b="1" dirty="0" smtClean="0"/>
              <a:t>(</a:t>
            </a:r>
            <a:r>
              <a:rPr lang="zh-TW" altLang="en-US" b="1" dirty="0" smtClean="0"/>
              <a:t>內在</a:t>
            </a:r>
            <a:r>
              <a:rPr lang="en-US" altLang="zh-TW" b="1" dirty="0" smtClean="0"/>
              <a:t>)</a:t>
            </a:r>
            <a:r>
              <a:rPr lang="zh-TW" altLang="en-US" b="1" dirty="0" smtClean="0"/>
              <a:t>。</a:t>
            </a:r>
            <a:endParaRPr lang="en-US" altLang="zh-TW" b="1" dirty="0" smtClean="0"/>
          </a:p>
          <a:p>
            <a:endParaRPr lang="en-US" altLang="zh-TW" b="1" dirty="0" smtClean="0"/>
          </a:p>
          <a:p>
            <a:r>
              <a:rPr lang="zh-TW" altLang="en-US" b="1" dirty="0" smtClean="0"/>
              <a:t>擇業時徵求別人意見是好的，但應忠於自己的工作價值觀。</a:t>
            </a:r>
            <a:endParaRPr lang="en-US" altLang="zh-TW" b="1" dirty="0" smtClean="0"/>
          </a:p>
          <a:p>
            <a:endParaRPr lang="en-US" altLang="zh-TW" b="1" dirty="0" smtClean="0"/>
          </a:p>
          <a:p>
            <a:r>
              <a:rPr lang="zh-TW" altLang="en-US" b="1" dirty="0" smtClean="0"/>
              <a:t>社會新鮮人未必找到完全符合心意的工作，要保持彈性和積極的心態。</a:t>
            </a:r>
            <a:endParaRPr lang="en-US" altLang="zh-TW" b="1" dirty="0" smtClean="0"/>
          </a:p>
          <a:p>
            <a:pPr>
              <a:buNone/>
            </a:pPr>
            <a:endParaRPr lang="en-US" altLang="zh-TW" dirty="0" smtClean="0"/>
          </a:p>
          <a:p>
            <a:pPr>
              <a:buNone/>
            </a:pPr>
            <a:endParaRPr lang="en-US" altLang="zh-TW" dirty="0" smtClean="0"/>
          </a:p>
          <a:p>
            <a:pPr>
              <a:buNone/>
            </a:pPr>
            <a:endParaRPr lang="en-US" altLang="zh-TW" dirty="0" smtClean="0"/>
          </a:p>
          <a:p>
            <a:endParaRPr lang="en-US" altLang="zh-TW" dirty="0" smtClean="0"/>
          </a:p>
          <a:p>
            <a:endParaRPr lang="zh-TW" altLang="en-US" dirty="0"/>
          </a:p>
        </p:txBody>
      </p:sp>
      <p:pic>
        <p:nvPicPr>
          <p:cNvPr id="3076" name="Picture 4" descr="http://snomie.com/wp-content/uploads/2011/06/jobs.jpg"/>
          <p:cNvPicPr>
            <a:picLocks noChangeAspect="1" noChangeArrowheads="1"/>
          </p:cNvPicPr>
          <p:nvPr/>
        </p:nvPicPr>
        <p:blipFill>
          <a:blip r:embed="rId2" cstate="print"/>
          <a:srcRect/>
          <a:stretch>
            <a:fillRect/>
          </a:stretch>
        </p:blipFill>
        <p:spPr bwMode="auto">
          <a:xfrm>
            <a:off x="6660232" y="332656"/>
            <a:ext cx="1687370" cy="177148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你心目中最理想的工作要具備甚麼條件</a:t>
            </a:r>
            <a:r>
              <a:rPr lang="en-US" altLang="zh-TW" b="1" dirty="0" smtClean="0">
                <a:solidFill>
                  <a:schemeClr val="accent3"/>
                </a:solidFill>
              </a:rPr>
              <a:t>?</a:t>
            </a:r>
            <a:endParaRPr lang="zh-TW" altLang="en-US" dirty="0"/>
          </a:p>
        </p:txBody>
      </p:sp>
      <p:sp>
        <p:nvSpPr>
          <p:cNvPr id="8" name="文字方塊 7"/>
          <p:cNvSpPr txBox="1"/>
          <p:nvPr/>
        </p:nvSpPr>
        <p:spPr>
          <a:xfrm>
            <a:off x="395536" y="4005065"/>
            <a:ext cx="4176464" cy="2585323"/>
          </a:xfrm>
          <a:prstGeom prst="rect">
            <a:avLst/>
          </a:prstGeom>
          <a:noFill/>
        </p:spPr>
        <p:txBody>
          <a:bodyPr wrap="square" rtlCol="0">
            <a:spAutoFit/>
          </a:bodyPr>
          <a:lstStyle/>
          <a:p>
            <a:endParaRPr lang="en-US" altLang="zh-TW" b="1" dirty="0" smtClean="0"/>
          </a:p>
          <a:p>
            <a:endParaRPr lang="en-US" altLang="zh-TW" b="1" dirty="0" smtClean="0"/>
          </a:p>
          <a:p>
            <a:endParaRPr lang="en-US" altLang="zh-TW" b="1" dirty="0" smtClean="0">
              <a:solidFill>
                <a:prstClr val="black"/>
              </a:solidFill>
            </a:endParaRPr>
          </a:p>
          <a:p>
            <a:endParaRPr lang="en-US" altLang="zh-TW" b="1" dirty="0" smtClean="0">
              <a:solidFill>
                <a:prstClr val="black"/>
              </a:solidFill>
            </a:endParaRPr>
          </a:p>
          <a:p>
            <a:r>
              <a:rPr lang="zh-TW" altLang="en-US" b="1" dirty="0" smtClean="0"/>
              <a:t>免費入住一幢逾 </a:t>
            </a:r>
            <a:r>
              <a:rPr lang="en-US" altLang="zh-TW" b="1" dirty="0" smtClean="0"/>
              <a:t>2,300</a:t>
            </a:r>
            <a:r>
              <a:rPr lang="zh-TW" altLang="en-US" b="1" dirty="0" smtClean="0"/>
              <a:t>萬港元的三房海濱別墅，之後半年負責遊山玩水嘆世界，在大堡礁各島嶼探索，再把精采經歷寫成網誌，加上相片、短片，吸引網民到當地旅遊，半年酬勞高達 </a:t>
            </a:r>
            <a:r>
              <a:rPr lang="en-US" altLang="zh-TW" b="1" dirty="0" smtClean="0"/>
              <a:t>86</a:t>
            </a:r>
            <a:r>
              <a:rPr lang="zh-TW" altLang="en-US" b="1" dirty="0" smtClean="0"/>
              <a:t>萬港元。</a:t>
            </a:r>
            <a:endParaRPr lang="zh-TW" altLang="en-US" b="1" dirty="0"/>
          </a:p>
        </p:txBody>
      </p:sp>
      <p:sp>
        <p:nvSpPr>
          <p:cNvPr id="10" name="文字方塊 9"/>
          <p:cNvSpPr txBox="1"/>
          <p:nvPr/>
        </p:nvSpPr>
        <p:spPr>
          <a:xfrm>
            <a:off x="4675167" y="4619565"/>
            <a:ext cx="3204864" cy="646331"/>
          </a:xfrm>
          <a:prstGeom prst="rect">
            <a:avLst/>
          </a:prstGeom>
          <a:noFill/>
        </p:spPr>
        <p:txBody>
          <a:bodyPr wrap="square" rtlCol="0">
            <a:spAutoFit/>
          </a:bodyPr>
          <a:lstStyle/>
          <a:p>
            <a:r>
              <a:rPr lang="zh-TW" altLang="en-US" b="1" dirty="0" smtClean="0"/>
              <a:t>來自英國、</a:t>
            </a:r>
            <a:r>
              <a:rPr lang="en-US" altLang="zh-TW" b="1" dirty="0" smtClean="0"/>
              <a:t>34</a:t>
            </a:r>
            <a:r>
              <a:rPr lang="zh-TW" altLang="en-US" b="1" dirty="0" smtClean="0"/>
              <a:t>歲的索薩爾，獲得這份「全球最理想的工作」。</a:t>
            </a:r>
            <a:endParaRPr lang="zh-TW" altLang="en-US" b="1" dirty="0"/>
          </a:p>
        </p:txBody>
      </p:sp>
      <p:pic>
        <p:nvPicPr>
          <p:cNvPr id="1032" name="Picture 8" descr="http://i.ndtvimg.com/mt/2009-05/bestjobstory.jpg"/>
          <p:cNvPicPr>
            <a:picLocks noChangeAspect="1" noChangeArrowheads="1"/>
          </p:cNvPicPr>
          <p:nvPr/>
        </p:nvPicPr>
        <p:blipFill>
          <a:blip r:embed="rId2" cstate="print"/>
          <a:srcRect/>
          <a:stretch>
            <a:fillRect/>
          </a:stretch>
        </p:blipFill>
        <p:spPr bwMode="auto">
          <a:xfrm>
            <a:off x="539552" y="2348880"/>
            <a:ext cx="3688730" cy="2448272"/>
          </a:xfrm>
          <a:prstGeom prst="rect">
            <a:avLst/>
          </a:prstGeom>
          <a:noFill/>
        </p:spPr>
      </p:pic>
      <p:pic>
        <p:nvPicPr>
          <p:cNvPr id="1034" name="Picture 10" descr="http://img.etbnews.com/etb/article/2013/06/144132b.jpg"/>
          <p:cNvPicPr>
            <a:picLocks noChangeAspect="1" noChangeArrowheads="1"/>
          </p:cNvPicPr>
          <p:nvPr/>
        </p:nvPicPr>
        <p:blipFill>
          <a:blip r:embed="rId3" cstate="print"/>
          <a:srcRect/>
          <a:stretch>
            <a:fillRect/>
          </a:stretch>
        </p:blipFill>
        <p:spPr bwMode="auto">
          <a:xfrm>
            <a:off x="4735161" y="2348880"/>
            <a:ext cx="2809875" cy="1866901"/>
          </a:xfrm>
          <a:prstGeom prst="rect">
            <a:avLst/>
          </a:prstGeom>
          <a:noFill/>
        </p:spPr>
      </p:pic>
      <p:sp>
        <p:nvSpPr>
          <p:cNvPr id="15" name="矩形 14"/>
          <p:cNvSpPr/>
          <p:nvPr/>
        </p:nvSpPr>
        <p:spPr>
          <a:xfrm>
            <a:off x="467544" y="476672"/>
            <a:ext cx="4464496" cy="1754326"/>
          </a:xfrm>
          <a:prstGeom prst="rect">
            <a:avLst/>
          </a:prstGeom>
        </p:spPr>
        <p:txBody>
          <a:bodyPr wrap="square">
            <a:spAutoFit/>
          </a:bodyPr>
          <a:lstStyle/>
          <a:p>
            <a:endParaRPr lang="en-US" altLang="zh-TW" b="1" dirty="0" smtClean="0"/>
          </a:p>
          <a:p>
            <a:endParaRPr lang="en-US" altLang="zh-TW" b="1" dirty="0" smtClean="0"/>
          </a:p>
          <a:p>
            <a:endParaRPr lang="en-US" altLang="zh-TW" b="1" dirty="0" smtClean="0">
              <a:solidFill>
                <a:prstClr val="black"/>
              </a:solidFill>
            </a:endParaRPr>
          </a:p>
          <a:p>
            <a:endParaRPr lang="en-US" altLang="zh-TW" b="1" dirty="0" smtClean="0">
              <a:solidFill>
                <a:prstClr val="black"/>
              </a:solidFill>
            </a:endParaRPr>
          </a:p>
          <a:p>
            <a:endParaRPr lang="en-US" altLang="zh-TW" b="1" dirty="0" smtClean="0"/>
          </a:p>
          <a:p>
            <a:r>
              <a:rPr lang="zh-TW" altLang="en-US" b="1" dirty="0" smtClean="0">
                <a:solidFill>
                  <a:prstClr val="black"/>
                </a:solidFill>
              </a:rPr>
              <a:t>            澳洲大堡礁管理員</a:t>
            </a:r>
            <a:endParaRPr lang="en-US" altLang="zh-TW" b="1" dirty="0" smtClean="0"/>
          </a:p>
        </p:txBody>
      </p:sp>
      <p:sp>
        <p:nvSpPr>
          <p:cNvPr id="9" name="雲朵形 8"/>
          <p:cNvSpPr/>
          <p:nvPr/>
        </p:nvSpPr>
        <p:spPr>
          <a:xfrm>
            <a:off x="4932040" y="5438260"/>
            <a:ext cx="2952328" cy="11521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依份係咪你心目中的理想工作呢</a:t>
            </a:r>
            <a:r>
              <a:rPr lang="en-US" altLang="zh-TW" b="1" dirty="0" smtClean="0">
                <a:solidFill>
                  <a:schemeClr val="tx1"/>
                </a:solidFill>
              </a:rPr>
              <a:t>?</a:t>
            </a:r>
            <a:endParaRPr lang="zh-TW" altLang="en-US"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理想工作的改變</a:t>
            </a:r>
            <a:endParaRPr lang="zh-TW" altLang="en-US" b="1" dirty="0">
              <a:solidFill>
                <a:schemeClr val="accent3"/>
              </a:solidFill>
            </a:endParaRPr>
          </a:p>
        </p:txBody>
      </p:sp>
      <p:pic>
        <p:nvPicPr>
          <p:cNvPr id="4" name="圖片 3" descr="https://image.freepik.com/free-vector/i-love-my-job_23-2147518728.jpg"/>
          <p:cNvPicPr/>
          <p:nvPr/>
        </p:nvPicPr>
        <p:blipFill>
          <a:blip r:embed="rId2" cstate="print"/>
          <a:srcRect l="22706" t="26546" r="20757" b="8145"/>
          <a:stretch>
            <a:fillRect/>
          </a:stretch>
        </p:blipFill>
        <p:spPr bwMode="auto">
          <a:xfrm>
            <a:off x="5004048" y="1988840"/>
            <a:ext cx="2981740" cy="3816424"/>
          </a:xfrm>
          <a:prstGeom prst="rect">
            <a:avLst/>
          </a:prstGeom>
          <a:noFill/>
          <a:ln w="9525">
            <a:noFill/>
            <a:miter lim="800000"/>
            <a:headEnd/>
            <a:tailEnd/>
          </a:ln>
        </p:spPr>
      </p:pic>
      <p:pic>
        <p:nvPicPr>
          <p:cNvPr id="5" name="圖片 4" descr="https://josecastroilustrador.files.wordpress.com/2012/12/fireman.png"/>
          <p:cNvPicPr/>
          <p:nvPr/>
        </p:nvPicPr>
        <p:blipFill>
          <a:blip r:embed="rId3" cstate="print"/>
          <a:srcRect l="21033" t="3667" r="19551" b="9019"/>
          <a:stretch>
            <a:fillRect/>
          </a:stretch>
        </p:blipFill>
        <p:spPr bwMode="auto">
          <a:xfrm>
            <a:off x="611560" y="1988840"/>
            <a:ext cx="3135685" cy="4006605"/>
          </a:xfrm>
          <a:prstGeom prst="rect">
            <a:avLst/>
          </a:prstGeom>
          <a:noFill/>
          <a:ln w="9525">
            <a:noFill/>
            <a:miter lim="800000"/>
            <a:headEnd/>
            <a:tailEnd/>
          </a:ln>
        </p:spPr>
      </p:pic>
      <p:sp>
        <p:nvSpPr>
          <p:cNvPr id="6" name="向右箭號 5"/>
          <p:cNvSpPr/>
          <p:nvPr/>
        </p:nvSpPr>
        <p:spPr>
          <a:xfrm>
            <a:off x="3563888" y="3717032"/>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長大後</a:t>
            </a:r>
            <a:endParaRPr lang="zh-TW" altLang="en-US" b="1" dirty="0">
              <a:solidFill>
                <a:schemeClr val="tx1"/>
              </a:solidFill>
            </a:endParaRPr>
          </a:p>
        </p:txBody>
      </p:sp>
      <p:sp>
        <p:nvSpPr>
          <p:cNvPr id="7" name="雲朵形 6"/>
          <p:cNvSpPr/>
          <p:nvPr/>
        </p:nvSpPr>
        <p:spPr>
          <a:xfrm>
            <a:off x="5508104" y="188640"/>
            <a:ext cx="2952328" cy="11521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點解咁唔同既</a:t>
            </a:r>
            <a:r>
              <a:rPr lang="en-US" altLang="zh-TW" b="1" dirty="0" smtClean="0">
                <a:solidFill>
                  <a:schemeClr val="tx1"/>
                </a:solidFill>
              </a:rPr>
              <a:t>?</a:t>
            </a:r>
            <a:endParaRPr lang="zh-TW" altLang="en-US" b="1" dirty="0">
              <a:solidFill>
                <a:schemeClr val="tx1"/>
              </a:solidFill>
            </a:endParaRPr>
          </a:p>
        </p:txBody>
      </p:sp>
      <p:pic>
        <p:nvPicPr>
          <p:cNvPr id="9" name="Picture 8" descr="http://cliparts.co/cliparts/6Tr/Rrq/6TrRrqkTK.jpg"/>
          <p:cNvPicPr>
            <a:picLocks noChangeAspect="1" noChangeArrowheads="1"/>
          </p:cNvPicPr>
          <p:nvPr/>
        </p:nvPicPr>
        <p:blipFill>
          <a:blip r:embed="rId4" cstate="print"/>
          <a:srcRect t="55995"/>
          <a:stretch>
            <a:fillRect/>
          </a:stretch>
        </p:blipFill>
        <p:spPr bwMode="auto">
          <a:xfrm>
            <a:off x="6084168" y="1340768"/>
            <a:ext cx="1944216" cy="452711"/>
          </a:xfrm>
          <a:prstGeom prst="rect">
            <a:avLst/>
          </a:prstGeom>
          <a:noFill/>
        </p:spPr>
      </p:pic>
      <p:sp>
        <p:nvSpPr>
          <p:cNvPr id="15" name="圓角矩形 14"/>
          <p:cNvSpPr/>
          <p:nvPr/>
        </p:nvSpPr>
        <p:spPr>
          <a:xfrm>
            <a:off x="1547664" y="5949280"/>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t>   </a:t>
            </a:r>
            <a:r>
              <a:rPr lang="zh-TW" altLang="en-US" b="1" dirty="0" smtClean="0">
                <a:solidFill>
                  <a:schemeClr val="tx1"/>
                </a:solidFill>
              </a:rPr>
              <a:t>消防員</a:t>
            </a:r>
            <a:endParaRPr lang="zh-TW" altLang="en-US" b="1" dirty="0">
              <a:solidFill>
                <a:schemeClr val="tx1"/>
              </a:solidFill>
            </a:endParaRPr>
          </a:p>
        </p:txBody>
      </p:sp>
      <p:sp>
        <p:nvSpPr>
          <p:cNvPr id="16" name="圓角矩形 15"/>
          <p:cNvSpPr/>
          <p:nvPr/>
        </p:nvSpPr>
        <p:spPr>
          <a:xfrm>
            <a:off x="5940152" y="5949280"/>
            <a:ext cx="158417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b="1" dirty="0" smtClean="0"/>
          </a:p>
          <a:p>
            <a:r>
              <a:rPr lang="zh-TW" altLang="en-US" b="1" dirty="0" smtClean="0"/>
              <a:t> </a:t>
            </a:r>
            <a:r>
              <a:rPr lang="zh-TW" altLang="en-US" b="1" dirty="0" smtClean="0">
                <a:solidFill>
                  <a:schemeClr val="tx1"/>
                </a:solidFill>
              </a:rPr>
              <a:t>保險從業員</a:t>
            </a:r>
          </a:p>
          <a:p>
            <a:endParaRPr lang="zh-TW" alt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價值觀的形成</a:t>
            </a:r>
            <a:endParaRPr lang="zh-TW" altLang="en-US" b="1" dirty="0">
              <a:solidFill>
                <a:schemeClr val="accent3"/>
              </a:solidFill>
            </a:endParaRPr>
          </a:p>
        </p:txBody>
      </p:sp>
      <p:graphicFrame>
        <p:nvGraphicFramePr>
          <p:cNvPr id="4" name="內容版面配置區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http://image.pixta.jp/graphic/blog/53/29e20e6546b7064ef37780a0165cdc86_300_212.jpg"/>
          <p:cNvPicPr>
            <a:picLocks noChangeAspect="1" noChangeArrowheads="1"/>
          </p:cNvPicPr>
          <p:nvPr/>
        </p:nvPicPr>
        <p:blipFill>
          <a:blip r:embed="rId7" cstate="print"/>
          <a:srcRect t="25528" b="15509"/>
          <a:stretch>
            <a:fillRect/>
          </a:stretch>
        </p:blipFill>
        <p:spPr bwMode="auto">
          <a:xfrm>
            <a:off x="5436096" y="3933056"/>
            <a:ext cx="3240360" cy="1440160"/>
          </a:xfrm>
          <a:prstGeom prst="rect">
            <a:avLst/>
          </a:prstGeom>
          <a:noFill/>
        </p:spPr>
      </p:pic>
      <p:pic>
        <p:nvPicPr>
          <p:cNvPr id="3080" name="Picture 8" descr="http://cliparts.co/cliparts/6Tr/Rrq/6TrRrqkTK.jpg"/>
          <p:cNvPicPr>
            <a:picLocks noChangeAspect="1" noChangeArrowheads="1"/>
          </p:cNvPicPr>
          <p:nvPr/>
        </p:nvPicPr>
        <p:blipFill>
          <a:blip r:embed="rId8" cstate="print"/>
          <a:srcRect t="55995"/>
          <a:stretch>
            <a:fillRect/>
          </a:stretch>
        </p:blipFill>
        <p:spPr bwMode="auto">
          <a:xfrm>
            <a:off x="611560" y="5949280"/>
            <a:ext cx="1944216" cy="452711"/>
          </a:xfrm>
          <a:prstGeom prst="rect">
            <a:avLst/>
          </a:prstGeom>
          <a:noFill/>
        </p:spPr>
      </p:pic>
      <p:sp>
        <p:nvSpPr>
          <p:cNvPr id="9" name="雲朵形 8"/>
          <p:cNvSpPr/>
          <p:nvPr/>
        </p:nvSpPr>
        <p:spPr>
          <a:xfrm>
            <a:off x="251520" y="4725144"/>
            <a:ext cx="3096344" cy="11521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價值觀同我的理想工作有咩關係呢</a:t>
            </a:r>
            <a:r>
              <a:rPr lang="en-US" altLang="zh-TW" b="1" dirty="0" smtClean="0">
                <a:solidFill>
                  <a:schemeClr val="tx1"/>
                </a:solidFill>
              </a:rPr>
              <a:t>?</a:t>
            </a:r>
            <a:endParaRPr lang="zh-TW" altLang="en-US"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工作價值觀</a:t>
            </a:r>
            <a:endParaRPr lang="zh-TW" altLang="en-US" b="1" dirty="0">
              <a:solidFill>
                <a:schemeClr val="accent3"/>
              </a:solidFill>
            </a:endParaRPr>
          </a:p>
        </p:txBody>
      </p:sp>
      <p:sp>
        <p:nvSpPr>
          <p:cNvPr id="3" name="內容版面配置區 2"/>
          <p:cNvSpPr>
            <a:spLocks noGrp="1"/>
          </p:cNvSpPr>
          <p:nvPr>
            <p:ph sz="quarter" idx="1"/>
          </p:nvPr>
        </p:nvSpPr>
        <p:spPr/>
        <p:txBody>
          <a:bodyPr/>
          <a:lstStyle/>
          <a:p>
            <a:r>
              <a:rPr lang="zh-TW" altLang="en-US" b="1" dirty="0" smtClean="0"/>
              <a:t>你的價值觀影響你決定何謂重要的東西，因而影響你擇業時的考慮，這就形成你的工作價值觀。</a:t>
            </a:r>
            <a:endParaRPr lang="en-US" altLang="zh-TW" b="1" dirty="0" smtClean="0"/>
          </a:p>
          <a:p>
            <a:endParaRPr lang="en-US" altLang="zh-TW" b="1" dirty="0" smtClean="0"/>
          </a:p>
          <a:p>
            <a:pPr>
              <a:buNone/>
            </a:pPr>
            <a:r>
              <a:rPr lang="zh-TW" altLang="en-US" dirty="0" smtClean="0"/>
              <a:t>   </a:t>
            </a:r>
            <a:r>
              <a:rPr lang="zh-TW" altLang="zh-TW" sz="1800" dirty="0" smtClean="0"/>
              <a:t>香港小童群益會與香港城市大學應用社會科學系助理教授譚巧蓮博士於</a:t>
            </a:r>
            <a:r>
              <a:rPr lang="en-US" altLang="zh-TW" sz="1800" dirty="0" smtClean="0"/>
              <a:t>2014</a:t>
            </a:r>
            <a:r>
              <a:rPr lang="zh-TW" altLang="zh-TW" sz="1800" dirty="0" smtClean="0"/>
              <a:t>年</a:t>
            </a:r>
            <a:r>
              <a:rPr lang="en-US" altLang="zh-TW" sz="1800" dirty="0" smtClean="0"/>
              <a:t>11</a:t>
            </a:r>
            <a:r>
              <a:rPr lang="zh-TW" altLang="zh-TW" sz="1800" dirty="0" smtClean="0"/>
              <a:t>月至</a:t>
            </a:r>
            <a:r>
              <a:rPr lang="en-US" altLang="zh-TW" sz="1800" dirty="0" smtClean="0"/>
              <a:t>2015</a:t>
            </a:r>
            <a:r>
              <a:rPr lang="zh-TW" altLang="zh-TW" sz="1800" dirty="0" smtClean="0"/>
              <a:t>年</a:t>
            </a:r>
            <a:r>
              <a:rPr lang="en-US" altLang="zh-TW" sz="1800" dirty="0" smtClean="0"/>
              <a:t>2</a:t>
            </a:r>
            <a:r>
              <a:rPr lang="zh-TW" altLang="zh-TW" sz="1800" dirty="0" smtClean="0"/>
              <a:t>月期間，在全港</a:t>
            </a:r>
            <a:r>
              <a:rPr lang="en-US" altLang="zh-TW" sz="1800" dirty="0" smtClean="0"/>
              <a:t>19</a:t>
            </a:r>
            <a:r>
              <a:rPr lang="zh-TW" altLang="zh-TW" sz="1800" dirty="0" smtClean="0"/>
              <a:t>間協作中學，向全體中六學生</a:t>
            </a:r>
            <a:r>
              <a:rPr lang="en-US" altLang="zh-TW" sz="1800" dirty="0" smtClean="0"/>
              <a:t> (</a:t>
            </a:r>
            <a:r>
              <a:rPr lang="zh-TW" altLang="zh-TW" sz="1800" dirty="0" smtClean="0"/>
              <a:t>應屆中六文憑試考生</a:t>
            </a:r>
            <a:r>
              <a:rPr lang="en-US" altLang="zh-TW" sz="1800" dirty="0" smtClean="0"/>
              <a:t>)</a:t>
            </a:r>
            <a:r>
              <a:rPr lang="zh-TW" altLang="zh-TW" sz="1800" dirty="0" smtClean="0"/>
              <a:t>進行一項「全港中六學生生涯規劃及擇業取向」研究。結果顯示</a:t>
            </a:r>
            <a:r>
              <a:rPr lang="zh-TW" altLang="zh-TW" sz="1800" dirty="0" smtClean="0">
                <a:solidFill>
                  <a:schemeClr val="accent3"/>
                </a:solidFill>
              </a:rPr>
              <a:t>工作收入</a:t>
            </a:r>
            <a:r>
              <a:rPr lang="zh-TW" altLang="zh-TW" sz="1800" dirty="0" smtClean="0"/>
              <a:t>、</a:t>
            </a:r>
            <a:r>
              <a:rPr lang="zh-TW" altLang="zh-TW" sz="1800" dirty="0" smtClean="0">
                <a:solidFill>
                  <a:schemeClr val="accent3"/>
                </a:solidFill>
              </a:rPr>
              <a:t>福利</a:t>
            </a:r>
            <a:r>
              <a:rPr lang="zh-TW" altLang="zh-TW" sz="1800" dirty="0" smtClean="0"/>
              <a:t>、</a:t>
            </a:r>
            <a:r>
              <a:rPr lang="zh-TW" altLang="zh-TW" sz="1800" dirty="0" smtClean="0">
                <a:solidFill>
                  <a:schemeClr val="accent3"/>
                </a:solidFill>
              </a:rPr>
              <a:t>時間或晉升機會</a:t>
            </a:r>
            <a:r>
              <a:rPr lang="zh-TW" altLang="zh-TW" sz="1800" dirty="0" smtClean="0"/>
              <a:t>等，並非年青人最重要工作價值。相反，一份有</a:t>
            </a:r>
            <a:r>
              <a:rPr lang="zh-TW" altLang="zh-TW" sz="1800" dirty="0" smtClean="0">
                <a:solidFill>
                  <a:schemeClr val="accent3"/>
                </a:solidFill>
              </a:rPr>
              <a:t>良好工作關係</a:t>
            </a:r>
            <a:r>
              <a:rPr lang="zh-TW" altLang="zh-TW" sz="1800" dirty="0" smtClean="0"/>
              <a:t>、</a:t>
            </a:r>
            <a:r>
              <a:rPr lang="zh-TW" altLang="zh-TW" sz="1800" dirty="0" smtClean="0">
                <a:solidFill>
                  <a:schemeClr val="accent3"/>
                </a:solidFill>
              </a:rPr>
              <a:t>受尊重</a:t>
            </a:r>
            <a:r>
              <a:rPr lang="zh-TW" altLang="zh-TW" sz="1800" dirty="0" smtClean="0"/>
              <a:t>、</a:t>
            </a:r>
            <a:r>
              <a:rPr lang="zh-TW" altLang="zh-TW" sz="1800" dirty="0" smtClean="0">
                <a:solidFill>
                  <a:schemeClr val="accent3"/>
                </a:solidFill>
              </a:rPr>
              <a:t>穩定</a:t>
            </a:r>
            <a:r>
              <a:rPr lang="zh-TW" altLang="zh-TW" sz="1800" dirty="0" smtClean="0"/>
              <a:t>，</a:t>
            </a:r>
            <a:r>
              <a:rPr lang="zh-TW" altLang="zh-TW" sz="1800" dirty="0" smtClean="0">
                <a:solidFill>
                  <a:schemeClr val="accent3"/>
                </a:solidFill>
              </a:rPr>
              <a:t>能發揮個人能力及興趣</a:t>
            </a:r>
            <a:r>
              <a:rPr lang="zh-TW" altLang="zh-TW" sz="1800" dirty="0" smtClean="0"/>
              <a:t>的工作，更吸引年青人。</a:t>
            </a:r>
          </a:p>
          <a:p>
            <a:endParaRPr lang="zh-TW" altLang="en-US" b="1" dirty="0"/>
          </a:p>
        </p:txBody>
      </p:sp>
      <p:pic>
        <p:nvPicPr>
          <p:cNvPr id="4" name="Picture 2" descr="http://img.enkivillage.com/s/upload/images/2015/12/b3ea3eb2a00fb25167fb42d0697eb44c.jpg"/>
          <p:cNvPicPr>
            <a:picLocks noChangeAspect="1" noChangeArrowheads="1"/>
          </p:cNvPicPr>
          <p:nvPr/>
        </p:nvPicPr>
        <p:blipFill>
          <a:blip r:embed="rId2" cstate="print"/>
          <a:srcRect/>
          <a:stretch>
            <a:fillRect/>
          </a:stretch>
        </p:blipFill>
        <p:spPr bwMode="auto">
          <a:xfrm>
            <a:off x="2699792" y="0"/>
            <a:ext cx="5905500" cy="1584176"/>
          </a:xfrm>
          <a:prstGeom prst="rect">
            <a:avLst/>
          </a:prstGeom>
          <a:noFill/>
        </p:spPr>
      </p:pic>
      <p:sp>
        <p:nvSpPr>
          <p:cNvPr id="8" name="圓角矩形 7"/>
          <p:cNvSpPr/>
          <p:nvPr/>
        </p:nvSpPr>
        <p:spPr>
          <a:xfrm>
            <a:off x="611560" y="2780928"/>
            <a:ext cx="7272808" cy="208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Picture 8" descr="http://cliparts.co/cliparts/6Tr/Rrq/6TrRrqkTK.jpg"/>
          <p:cNvPicPr>
            <a:picLocks noChangeAspect="1" noChangeArrowheads="1"/>
          </p:cNvPicPr>
          <p:nvPr/>
        </p:nvPicPr>
        <p:blipFill>
          <a:blip r:embed="rId3" cstate="print"/>
          <a:srcRect t="55995"/>
          <a:stretch>
            <a:fillRect/>
          </a:stretch>
        </p:blipFill>
        <p:spPr bwMode="auto">
          <a:xfrm>
            <a:off x="1259632" y="6093296"/>
            <a:ext cx="1944216" cy="452711"/>
          </a:xfrm>
          <a:prstGeom prst="rect">
            <a:avLst/>
          </a:prstGeom>
          <a:noFill/>
        </p:spPr>
      </p:pic>
      <p:sp>
        <p:nvSpPr>
          <p:cNvPr id="12" name="雲朵形 11"/>
          <p:cNvSpPr/>
          <p:nvPr/>
        </p:nvSpPr>
        <p:spPr>
          <a:xfrm>
            <a:off x="755576" y="4941168"/>
            <a:ext cx="3096344" cy="11521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以上的工作價值觀可唔可以分到類呢</a:t>
            </a:r>
            <a:r>
              <a:rPr lang="en-US" altLang="zh-TW" b="1" dirty="0" smtClean="0">
                <a:solidFill>
                  <a:schemeClr val="tx1"/>
                </a:solidFill>
              </a:rPr>
              <a:t>?</a:t>
            </a:r>
            <a:endParaRPr lang="zh-TW" altLang="en-US"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工作價值觀 </a:t>
            </a:r>
            <a:r>
              <a:rPr lang="en-US" altLang="zh-TW" b="1" dirty="0" smtClean="0">
                <a:solidFill>
                  <a:schemeClr val="accent3"/>
                </a:solidFill>
              </a:rPr>
              <a:t>(</a:t>
            </a:r>
            <a:r>
              <a:rPr lang="zh-TW" altLang="en-US" b="1" dirty="0" smtClean="0">
                <a:solidFill>
                  <a:schemeClr val="accent3"/>
                </a:solidFill>
              </a:rPr>
              <a:t>內在</a:t>
            </a:r>
            <a:r>
              <a:rPr lang="en-US" altLang="zh-TW" b="1" dirty="0" smtClean="0">
                <a:solidFill>
                  <a:schemeClr val="accent3"/>
                </a:solidFill>
              </a:rPr>
              <a:t>)</a:t>
            </a:r>
            <a:endParaRPr lang="zh-TW" altLang="en-US" b="1" dirty="0">
              <a:solidFill>
                <a:schemeClr val="accent3"/>
              </a:solidFill>
            </a:endParaRPr>
          </a:p>
        </p:txBody>
      </p:sp>
      <p:sp>
        <p:nvSpPr>
          <p:cNvPr id="3" name="內容版面配置區 2"/>
          <p:cNvSpPr>
            <a:spLocks noGrp="1"/>
          </p:cNvSpPr>
          <p:nvPr>
            <p:ph sz="quarter" idx="1"/>
          </p:nvPr>
        </p:nvSpPr>
        <p:spPr/>
        <p:txBody>
          <a:bodyPr/>
          <a:lstStyle/>
          <a:p>
            <a:pPr>
              <a:buNone/>
            </a:pPr>
            <a:r>
              <a:rPr lang="zh-TW" altLang="en-US" b="1" dirty="0" smtClean="0"/>
              <a:t>工作性質給予的滿足感，較為無形和內在。</a:t>
            </a:r>
            <a:endParaRPr lang="en-US" altLang="zh-TW" b="1" dirty="0" smtClean="0"/>
          </a:p>
          <a:p>
            <a:pPr>
              <a:buNone/>
            </a:pPr>
            <a:endParaRPr lang="en-US" altLang="zh-TW" dirty="0" smtClean="0"/>
          </a:p>
          <a:p>
            <a:r>
              <a:rPr lang="zh-TW" altLang="en-US" b="1" dirty="0" smtClean="0"/>
              <a:t>工作有變化</a:t>
            </a:r>
            <a:endParaRPr lang="en-US" altLang="zh-TW" b="1" dirty="0" smtClean="0"/>
          </a:p>
          <a:p>
            <a:r>
              <a:rPr lang="zh-TW" altLang="en-US" b="1" dirty="0" smtClean="0"/>
              <a:t>能幫助別人</a:t>
            </a:r>
            <a:endParaRPr lang="en-US" altLang="zh-TW" b="1" dirty="0" smtClean="0"/>
          </a:p>
          <a:p>
            <a:r>
              <a:rPr lang="zh-TW" altLang="en-US" b="1" dirty="0" smtClean="0"/>
              <a:t>能發揮創意</a:t>
            </a:r>
            <a:endParaRPr lang="en-US" altLang="zh-TW" b="1" dirty="0" smtClean="0"/>
          </a:p>
          <a:p>
            <a:r>
              <a:rPr lang="zh-TW" altLang="en-US" b="1" dirty="0" smtClean="0"/>
              <a:t>具挑戰性</a:t>
            </a:r>
            <a:endParaRPr lang="en-US" altLang="zh-TW" b="1" dirty="0" smtClean="0"/>
          </a:p>
          <a:p>
            <a:r>
              <a:rPr lang="zh-TW" altLang="en-US" b="1" dirty="0" smtClean="0"/>
              <a:t>有滿足感</a:t>
            </a:r>
            <a:endParaRPr lang="en-US" altLang="zh-TW" b="1" dirty="0" smtClean="0"/>
          </a:p>
          <a:p>
            <a:r>
              <a:rPr lang="zh-TW" altLang="en-US" b="1" dirty="0" smtClean="0"/>
              <a:t>能培養專業</a:t>
            </a:r>
            <a:endParaRPr lang="en-US" altLang="zh-TW" b="1" dirty="0" smtClean="0"/>
          </a:p>
          <a:p>
            <a:r>
              <a:rPr lang="zh-TW" altLang="en-US" b="1" dirty="0" smtClean="0"/>
              <a:t>自主性大</a:t>
            </a:r>
            <a:endParaRPr lang="en-US" altLang="zh-TW" b="1"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pic>
        <p:nvPicPr>
          <p:cNvPr id="4" name="Picture 2" descr="http://www.swordandthescript.com/wp-content/uploads/2014/02/job-satisfaction.jpg"/>
          <p:cNvPicPr>
            <a:picLocks noChangeAspect="1" noChangeArrowheads="1"/>
          </p:cNvPicPr>
          <p:nvPr/>
        </p:nvPicPr>
        <p:blipFill>
          <a:blip r:embed="rId2" cstate="print"/>
          <a:srcRect/>
          <a:stretch>
            <a:fillRect/>
          </a:stretch>
        </p:blipFill>
        <p:spPr bwMode="auto">
          <a:xfrm>
            <a:off x="2555776" y="2564904"/>
            <a:ext cx="5172389" cy="33123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工作價值觀 </a:t>
            </a:r>
            <a:r>
              <a:rPr lang="en-US" altLang="zh-TW" b="1" dirty="0" smtClean="0">
                <a:solidFill>
                  <a:schemeClr val="accent3"/>
                </a:solidFill>
              </a:rPr>
              <a:t>(</a:t>
            </a:r>
            <a:r>
              <a:rPr lang="zh-TW" altLang="en-US" b="1" dirty="0" smtClean="0">
                <a:solidFill>
                  <a:schemeClr val="accent3"/>
                </a:solidFill>
              </a:rPr>
              <a:t>外在</a:t>
            </a:r>
            <a:r>
              <a:rPr lang="en-US" altLang="zh-TW" b="1" dirty="0" smtClean="0">
                <a:solidFill>
                  <a:schemeClr val="accent3"/>
                </a:solidFill>
              </a:rPr>
              <a:t>)</a:t>
            </a:r>
            <a:endParaRPr lang="zh-TW" altLang="en-US" b="1" dirty="0">
              <a:solidFill>
                <a:schemeClr val="accent3"/>
              </a:solidFill>
            </a:endParaRPr>
          </a:p>
        </p:txBody>
      </p:sp>
      <p:sp>
        <p:nvSpPr>
          <p:cNvPr id="3" name="內容版面配置區 2"/>
          <p:cNvSpPr>
            <a:spLocks noGrp="1"/>
          </p:cNvSpPr>
          <p:nvPr>
            <p:ph sz="quarter" idx="1"/>
          </p:nvPr>
        </p:nvSpPr>
        <p:spPr/>
        <p:txBody>
          <a:bodyPr/>
          <a:lstStyle/>
          <a:p>
            <a:pPr>
              <a:buNone/>
            </a:pPr>
            <a:r>
              <a:rPr lang="zh-TW" altLang="en-US" b="1" dirty="0" smtClean="0"/>
              <a:t>與工作性質無關的吸引力，較為有形和外在。</a:t>
            </a:r>
            <a:endParaRPr lang="en-US" altLang="zh-TW" b="1" dirty="0" smtClean="0"/>
          </a:p>
          <a:p>
            <a:pPr>
              <a:buNone/>
            </a:pPr>
            <a:endParaRPr lang="en-US" altLang="zh-TW" dirty="0" smtClean="0"/>
          </a:p>
          <a:p>
            <a:r>
              <a:rPr lang="zh-TW" altLang="en-US" b="1" dirty="0" smtClean="0"/>
              <a:t>能穿制服</a:t>
            </a:r>
            <a:endParaRPr lang="en-US" altLang="zh-TW" b="1" dirty="0" smtClean="0"/>
          </a:p>
          <a:p>
            <a:r>
              <a:rPr lang="zh-TW" altLang="en-US" b="1" dirty="0" smtClean="0"/>
              <a:t>多假期</a:t>
            </a:r>
            <a:endParaRPr lang="en-US" altLang="zh-TW" b="1" dirty="0" smtClean="0"/>
          </a:p>
          <a:p>
            <a:r>
              <a:rPr lang="zh-TW" altLang="en-US" b="1" dirty="0" smtClean="0"/>
              <a:t>工作時間理想</a:t>
            </a:r>
            <a:endParaRPr lang="en-US" altLang="zh-TW" b="1" dirty="0" smtClean="0"/>
          </a:p>
          <a:p>
            <a:r>
              <a:rPr lang="zh-TW" altLang="en-US" b="1" dirty="0" smtClean="0"/>
              <a:t>工作環境舒適</a:t>
            </a:r>
            <a:endParaRPr lang="en-US" altLang="zh-TW" b="1" dirty="0" smtClean="0"/>
          </a:p>
          <a:p>
            <a:r>
              <a:rPr lang="zh-TW" altLang="en-US" b="1" dirty="0" smtClean="0"/>
              <a:t>能到外地公幹</a:t>
            </a:r>
            <a:endParaRPr lang="en-US" altLang="zh-TW" b="1" dirty="0" smtClean="0"/>
          </a:p>
          <a:p>
            <a:r>
              <a:rPr lang="zh-TW" altLang="en-US" b="1" dirty="0" smtClean="0"/>
              <a:t>薪金和福利吸引</a:t>
            </a:r>
            <a:endParaRPr lang="en-US" altLang="zh-TW" b="1" dirty="0" smtClean="0"/>
          </a:p>
          <a:p>
            <a:r>
              <a:rPr lang="zh-TW" altLang="en-US" b="1" dirty="0" smtClean="0"/>
              <a:t>社會地位高</a:t>
            </a:r>
            <a:endParaRPr lang="en-US" altLang="zh-TW" b="1" dirty="0" smtClean="0"/>
          </a:p>
          <a:p>
            <a:endParaRPr lang="zh-TW" altLang="en-US" dirty="0"/>
          </a:p>
        </p:txBody>
      </p:sp>
      <p:pic>
        <p:nvPicPr>
          <p:cNvPr id="23554" name="Picture 2" descr="http://geekshumor.com/wp-content/uploads/2013/10/Best-job-ever.jpg"/>
          <p:cNvPicPr>
            <a:picLocks noChangeAspect="1" noChangeArrowheads="1"/>
          </p:cNvPicPr>
          <p:nvPr/>
        </p:nvPicPr>
        <p:blipFill>
          <a:blip r:embed="rId2" cstate="print"/>
          <a:srcRect/>
          <a:stretch>
            <a:fillRect/>
          </a:stretch>
        </p:blipFill>
        <p:spPr bwMode="auto">
          <a:xfrm>
            <a:off x="3635896" y="2276872"/>
            <a:ext cx="3744416" cy="375065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小明的擇業故事</a:t>
            </a:r>
            <a:endParaRPr lang="zh-TW" altLang="en-US" b="1" dirty="0">
              <a:solidFill>
                <a:schemeClr val="accent3"/>
              </a:solidFill>
            </a:endParaRPr>
          </a:p>
        </p:txBody>
      </p:sp>
      <p:sp>
        <p:nvSpPr>
          <p:cNvPr id="3" name="內容版面配置區 2"/>
          <p:cNvSpPr>
            <a:spLocks noGrp="1"/>
          </p:cNvSpPr>
          <p:nvPr>
            <p:ph sz="quarter" idx="1"/>
          </p:nvPr>
        </p:nvSpPr>
        <p:spPr/>
        <p:txBody>
          <a:bodyPr>
            <a:normAutofit/>
          </a:bodyPr>
          <a:lstStyle/>
          <a:p>
            <a:endParaRPr lang="en-US" altLang="zh-TW" b="1" dirty="0" smtClean="0"/>
          </a:p>
          <a:p>
            <a:r>
              <a:rPr lang="zh-TW" altLang="en-US" b="1" dirty="0" smtClean="0"/>
              <a:t>小明生於小康之家，從小開始，父母已為他舖排成功之路，幫他報讀不同的興趣班和面試班，希望為他爭取入讀名牌學校，讓他贏在起跑線。他們覺得名牌學校有助小明入讀名牌大學和有前途的科目。他們最希望他將來做醫生，因為可以賺到好多錢去提升生活質素，可以住大屋坐靚車，他們相信在香港賺到錢才最實際。做醫生亦是很高尚的職業，是很有面子的工作。</a:t>
            </a:r>
            <a:endParaRPr lang="en-US" altLang="zh-TW" b="1" dirty="0" smtClean="0"/>
          </a:p>
          <a:p>
            <a:endParaRPr lang="en-US" altLang="zh-TW" b="1" dirty="0" smtClean="0"/>
          </a:p>
          <a:p>
            <a:pPr>
              <a:buNone/>
            </a:pPr>
            <a:endParaRPr lang="en-US" altLang="zh-TW" dirty="0" smtClean="0"/>
          </a:p>
          <a:p>
            <a:endParaRPr lang="zh-TW" altLang="en-US" dirty="0"/>
          </a:p>
        </p:txBody>
      </p:sp>
      <p:pic>
        <p:nvPicPr>
          <p:cNvPr id="8194" name="Picture 2" descr="http://pic.service.yaolan.com/10/23/258890/1322910370984_1_m.jpg"/>
          <p:cNvPicPr>
            <a:picLocks noChangeAspect="1" noChangeArrowheads="1"/>
          </p:cNvPicPr>
          <p:nvPr/>
        </p:nvPicPr>
        <p:blipFill>
          <a:blip r:embed="rId2" cstate="print"/>
          <a:srcRect/>
          <a:stretch>
            <a:fillRect/>
          </a:stretch>
        </p:blipFill>
        <p:spPr bwMode="auto">
          <a:xfrm>
            <a:off x="5724128" y="4869160"/>
            <a:ext cx="2514277" cy="185669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小明的擇業故事</a:t>
            </a:r>
            <a:endParaRPr lang="zh-TW" altLang="en-US" b="1" dirty="0">
              <a:solidFill>
                <a:schemeClr val="accent3"/>
              </a:solidFill>
            </a:endParaRPr>
          </a:p>
        </p:txBody>
      </p:sp>
      <p:sp>
        <p:nvSpPr>
          <p:cNvPr id="3" name="內容版面配置區 2"/>
          <p:cNvSpPr>
            <a:spLocks noGrp="1"/>
          </p:cNvSpPr>
          <p:nvPr>
            <p:ph sz="quarter" idx="1"/>
          </p:nvPr>
        </p:nvSpPr>
        <p:spPr/>
        <p:txBody>
          <a:bodyPr>
            <a:normAutofit/>
          </a:bodyPr>
          <a:lstStyle/>
          <a:p>
            <a:endParaRPr lang="en-US" altLang="zh-TW" b="1" dirty="0" smtClean="0"/>
          </a:p>
          <a:p>
            <a:r>
              <a:rPr lang="zh-TW" altLang="en-US" b="1" dirty="0" smtClean="0"/>
              <a:t>小明的確無令父母失望，他年年成績都名列前茅 ，最後真的成功入讀醫科，畢業後真的做了醫生。在選科的過程中，小明和父母曾發生過很大的衝突，小明很想忠於自己的興趣去選科，但為免父母失望，最終都放棄了。原來小明在中學時期是戲劇學會的會長，他曾得過很多大獎，老師亦覺得他在演戲方面很有天份，在大學時他亦有副修藝術課程。</a:t>
            </a:r>
            <a:endParaRPr lang="en-US" altLang="zh-TW" b="1" dirty="0" smtClean="0"/>
          </a:p>
          <a:p>
            <a:endParaRPr lang="en-US" altLang="zh-TW" b="1" dirty="0" smtClean="0"/>
          </a:p>
          <a:p>
            <a:pPr>
              <a:buNone/>
            </a:pPr>
            <a:endParaRPr lang="en-US" altLang="zh-TW" dirty="0" smtClean="0"/>
          </a:p>
          <a:p>
            <a:endParaRPr lang="zh-TW" altLang="en-US" dirty="0"/>
          </a:p>
        </p:txBody>
      </p:sp>
      <p:pic>
        <p:nvPicPr>
          <p:cNvPr id="1026" name="Picture 2" descr="http://images.takungpao.com/2013/1126/20131126052525115.jpg"/>
          <p:cNvPicPr>
            <a:picLocks noChangeAspect="1" noChangeArrowheads="1"/>
          </p:cNvPicPr>
          <p:nvPr/>
        </p:nvPicPr>
        <p:blipFill>
          <a:blip r:embed="rId2" cstate="print"/>
          <a:srcRect/>
          <a:stretch>
            <a:fillRect/>
          </a:stretch>
        </p:blipFill>
        <p:spPr bwMode="auto">
          <a:xfrm>
            <a:off x="5148064" y="4869160"/>
            <a:ext cx="2630066" cy="175337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1867</TotalTime>
  <Words>879</Words>
  <Application>Microsoft Office PowerPoint</Application>
  <PresentationFormat>On-screen Show (4:3)</PresentationFormat>
  <Paragraphs>90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新細明體</vt:lpstr>
      <vt:lpstr>Calibri</vt:lpstr>
      <vt:lpstr>Century Schoolbook</vt:lpstr>
      <vt:lpstr>Wingdings</vt:lpstr>
      <vt:lpstr>Wingdings 2</vt:lpstr>
      <vt:lpstr>壁窗</vt:lpstr>
      <vt:lpstr>了解你的工作價值觀</vt:lpstr>
      <vt:lpstr>你心目中最理想的工作要具備甚麼條件?</vt:lpstr>
      <vt:lpstr>理想工作的改變</vt:lpstr>
      <vt:lpstr>價值觀的形成</vt:lpstr>
      <vt:lpstr>工作價值觀</vt:lpstr>
      <vt:lpstr>工作價值觀 (內在)</vt:lpstr>
      <vt:lpstr>工作價值觀 (外在)</vt:lpstr>
      <vt:lpstr>小明的擇業故事</vt:lpstr>
      <vt:lpstr>小明的擇業故事</vt:lpstr>
      <vt:lpstr>小明的擇業故事</vt:lpstr>
      <vt:lpstr>考考你</vt:lpstr>
      <vt:lpstr>你的工作價值觀</vt:lpstr>
      <vt:lpstr>工作價值觀與擇業</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工作價值觀</dc:title>
  <dc:creator>chungmanshing</dc:creator>
  <cp:lastModifiedBy>CHOI, Yuet-ki</cp:lastModifiedBy>
  <cp:revision>163</cp:revision>
  <dcterms:created xsi:type="dcterms:W3CDTF">2016-01-21T08:10:45Z</dcterms:created>
  <dcterms:modified xsi:type="dcterms:W3CDTF">2023-07-19T04:28:56Z</dcterms:modified>
</cp:coreProperties>
</file>