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1"/>
  </p:handoutMasterIdLst>
  <p:sldIdLst>
    <p:sldId id="256" r:id="rId2"/>
    <p:sldId id="259" r:id="rId3"/>
    <p:sldId id="265" r:id="rId4"/>
    <p:sldId id="258" r:id="rId5"/>
    <p:sldId id="268" r:id="rId6"/>
    <p:sldId id="267" r:id="rId7"/>
    <p:sldId id="266" r:id="rId8"/>
    <p:sldId id="260" r:id="rId9"/>
    <p:sldId id="261" r:id="rId10"/>
    <p:sldId id="270" r:id="rId11"/>
    <p:sldId id="271" r:id="rId12"/>
    <p:sldId id="272" r:id="rId13"/>
    <p:sldId id="275" r:id="rId14"/>
    <p:sldId id="276" r:id="rId15"/>
    <p:sldId id="283" r:id="rId16"/>
    <p:sldId id="284" r:id="rId17"/>
    <p:sldId id="274" r:id="rId18"/>
    <p:sldId id="264" r:id="rId19"/>
    <p:sldId id="277" r:id="rId20"/>
    <p:sldId id="278" r:id="rId21"/>
    <p:sldId id="281" r:id="rId22"/>
    <p:sldId id="279" r:id="rId23"/>
    <p:sldId id="280" r:id="rId24"/>
    <p:sldId id="285" r:id="rId25"/>
    <p:sldId id="287" r:id="rId26"/>
    <p:sldId id="286" r:id="rId27"/>
    <p:sldId id="292" r:id="rId28"/>
    <p:sldId id="290" r:id="rId29"/>
    <p:sldId id="291" r:id="rId30"/>
  </p:sldIdLst>
  <p:sldSz cx="9144000" cy="6858000" type="screen4x3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15" d="100"/>
          <a:sy n="115" d="100"/>
        </p:scale>
        <p:origin x="147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BF948-A4EE-4DC4-A19C-5E2CAF6E7A28}" type="datetimeFigureOut">
              <a:rPr lang="zh-TW" altLang="en-US" smtClean="0"/>
              <a:pPr/>
              <a:t>2023/7/20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B062D7-6D98-4B3C-8060-E2C5B79637B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40CA8B7-19D4-4091-9B39-1C1D41C03BE8}" type="datetimeFigureOut">
              <a:rPr lang="zh-TW" altLang="en-US" smtClean="0"/>
              <a:pPr/>
              <a:t>2023/7/20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接點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B47F985-4702-43D9-8B65-952C9005412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A8B7-19D4-4091-9B39-1C1D41C03BE8}" type="datetimeFigureOut">
              <a:rPr lang="zh-TW" altLang="en-US" smtClean="0"/>
              <a:pPr/>
              <a:t>2023/7/20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7F985-4702-43D9-8B65-952C9005412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A8B7-19D4-4091-9B39-1C1D41C03BE8}" type="datetimeFigureOut">
              <a:rPr lang="zh-TW" altLang="en-US" smtClean="0"/>
              <a:pPr/>
              <a:t>2023/7/20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7F985-4702-43D9-8B65-952C9005412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40CA8B7-19D4-4091-9B39-1C1D41C03BE8}" type="datetimeFigureOut">
              <a:rPr lang="zh-TW" altLang="en-US" smtClean="0"/>
              <a:pPr/>
              <a:t>2023/7/20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B47F985-4702-43D9-8B65-952C9005412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40CA8B7-19D4-4091-9B39-1C1D41C03BE8}" type="datetimeFigureOut">
              <a:rPr lang="zh-TW" altLang="en-US" smtClean="0"/>
              <a:pPr/>
              <a:t>2023/7/20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B47F985-4702-43D9-8B65-952C9005412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A8B7-19D4-4091-9B39-1C1D41C03BE8}" type="datetimeFigureOut">
              <a:rPr lang="zh-TW" altLang="en-US" smtClean="0"/>
              <a:pPr/>
              <a:t>2023/7/20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7F985-4702-43D9-8B65-952C9005412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A8B7-19D4-4091-9B39-1C1D41C03BE8}" type="datetimeFigureOut">
              <a:rPr lang="zh-TW" altLang="en-US" smtClean="0"/>
              <a:pPr/>
              <a:t>2023/7/20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7F985-4702-43D9-8B65-952C9005412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40CA8B7-19D4-4091-9B39-1C1D41C03BE8}" type="datetimeFigureOut">
              <a:rPr lang="zh-TW" altLang="en-US" smtClean="0"/>
              <a:pPr/>
              <a:t>2023/7/20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B47F985-4702-43D9-8B65-952C9005412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A8B7-19D4-4091-9B39-1C1D41C03BE8}" type="datetimeFigureOut">
              <a:rPr lang="zh-TW" altLang="en-US" smtClean="0"/>
              <a:pPr/>
              <a:t>2023/7/20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7F985-4702-43D9-8B65-952C9005412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40CA8B7-19D4-4091-9B39-1C1D41C03BE8}" type="datetimeFigureOut">
              <a:rPr lang="zh-TW" altLang="en-US" smtClean="0"/>
              <a:pPr/>
              <a:t>2023/7/20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B47F985-4702-43D9-8B65-952C9005412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40CA8B7-19D4-4091-9B39-1C1D41C03BE8}" type="datetimeFigureOut">
              <a:rPr lang="zh-TW" altLang="en-US" smtClean="0"/>
              <a:pPr/>
              <a:t>2023/7/20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B47F985-4702-43D9-8B65-952C9005412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40CA8B7-19D4-4091-9B39-1C1D41C03BE8}" type="datetimeFigureOut">
              <a:rPr lang="zh-TW" altLang="en-US" smtClean="0"/>
              <a:pPr/>
              <a:t>2023/7/20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B47F985-4702-43D9-8B65-952C9005412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907704" y="1916832"/>
            <a:ext cx="6172200" cy="1894362"/>
          </a:xfrm>
        </p:spPr>
        <p:txBody>
          <a:bodyPr/>
          <a:lstStyle/>
          <a:p>
            <a:pPr algn="ctr"/>
            <a:r>
              <a:rPr lang="zh-TW" altLang="en-US" dirty="0" smtClean="0">
                <a:solidFill>
                  <a:schemeClr val="accent3"/>
                </a:solidFill>
              </a:rPr>
              <a:t>生涯規劃</a:t>
            </a:r>
            <a:r>
              <a:rPr lang="en-US" altLang="zh-TW" dirty="0" smtClean="0">
                <a:solidFill>
                  <a:schemeClr val="accent3"/>
                </a:solidFill>
              </a:rPr>
              <a:t/>
            </a:r>
            <a:br>
              <a:rPr lang="en-US" altLang="zh-TW" dirty="0" smtClean="0">
                <a:solidFill>
                  <a:schemeClr val="accent3"/>
                </a:solidFill>
              </a:rPr>
            </a:br>
            <a:endParaRPr lang="zh-TW" altLang="en-US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7467600" cy="59972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1600" b="1" dirty="0" smtClean="0"/>
              <a:t>申請院校時可上載「學生學習概覽」，在「學生自述」部份可撰寫你的人生目標</a:t>
            </a:r>
            <a:endParaRPr lang="zh-TW" altLang="en-US" sz="1600" b="1" dirty="0"/>
          </a:p>
        </p:txBody>
      </p:sp>
      <p:pic>
        <p:nvPicPr>
          <p:cNvPr id="4" name="圖片 3"/>
          <p:cNvPicPr/>
          <p:nvPr/>
        </p:nvPicPr>
        <p:blipFill>
          <a:blip r:embed="rId2" cstate="print"/>
          <a:srcRect l="22032" t="30248" r="21804" b="23476"/>
          <a:stretch>
            <a:fillRect/>
          </a:stretch>
        </p:blipFill>
        <p:spPr bwMode="auto">
          <a:xfrm>
            <a:off x="251520" y="764704"/>
            <a:ext cx="7992888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橢圓 4"/>
          <p:cNvSpPr/>
          <p:nvPr/>
        </p:nvSpPr>
        <p:spPr>
          <a:xfrm>
            <a:off x="179512" y="5661248"/>
            <a:ext cx="7992888" cy="10081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323528" y="1412776"/>
            <a:ext cx="7848872" cy="18722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7127776" y="648866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/>
              <a:t>資料來源 </a:t>
            </a:r>
            <a:r>
              <a:rPr lang="en-US" altLang="zh-TW" b="1" dirty="0" smtClean="0"/>
              <a:t>:</a:t>
            </a:r>
            <a:r>
              <a:rPr lang="zh-TW" altLang="en-US" b="1" dirty="0" smtClean="0"/>
              <a:t> 教育局</a:t>
            </a:r>
            <a:endParaRPr lang="zh-TW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accent3"/>
                </a:solidFill>
              </a:rPr>
              <a:t>自己最清楚自己的需要</a:t>
            </a:r>
            <a:endParaRPr lang="zh-TW" altLang="en-US" b="1" dirty="0">
              <a:solidFill>
                <a:schemeClr val="accent3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zh-TW" altLang="en-US" b="1" dirty="0" smtClean="0"/>
              <a:t>為自己的人生負責</a:t>
            </a:r>
            <a:endParaRPr lang="en-US" altLang="zh-TW" b="1" dirty="0" smtClean="0"/>
          </a:p>
          <a:p>
            <a:pPr>
              <a:buNone/>
            </a:pPr>
            <a:endParaRPr lang="en-US" altLang="zh-TW" b="1" dirty="0" smtClean="0"/>
          </a:p>
          <a:p>
            <a:pPr>
              <a:buNone/>
            </a:pPr>
            <a:r>
              <a:rPr lang="zh-TW" altLang="en-US" dirty="0" smtClean="0"/>
              <a:t>    </a:t>
            </a:r>
            <a:endParaRPr lang="zh-TW" altLang="zh-TW" dirty="0" smtClean="0"/>
          </a:p>
          <a:p>
            <a:pPr>
              <a:buNone/>
            </a:pPr>
            <a:endParaRPr lang="en-US" altLang="zh-TW" b="1" dirty="0" smtClean="0"/>
          </a:p>
        </p:txBody>
      </p:sp>
      <p:pic>
        <p:nvPicPr>
          <p:cNvPr id="1029" name="Picture 5" descr="http://ww.daliulian.net/imgs/image/19/1914881.jpg"/>
          <p:cNvPicPr>
            <a:picLocks noChangeAspect="1" noChangeArrowheads="1"/>
          </p:cNvPicPr>
          <p:nvPr/>
        </p:nvPicPr>
        <p:blipFill>
          <a:blip r:embed="rId2" cstate="print"/>
          <a:srcRect l="1890" r="1721"/>
          <a:stretch>
            <a:fillRect/>
          </a:stretch>
        </p:blipFill>
        <p:spPr bwMode="auto">
          <a:xfrm>
            <a:off x="323528" y="3645024"/>
            <a:ext cx="3744416" cy="2796988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755576" y="2348880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 smtClean="0"/>
              <a:t>83%</a:t>
            </a:r>
            <a:r>
              <a:rPr lang="zh-TW" altLang="zh-TW" b="1" dirty="0" smtClean="0"/>
              <a:t>受訪者不知道何謂生涯規劃，而接近七成受訪者認為時下的青年人沒有清晰的人生事業發展目標</a:t>
            </a:r>
            <a:r>
              <a:rPr lang="zh-TW" altLang="en-US" b="1" dirty="0" smtClean="0"/>
              <a:t>                                           </a:t>
            </a:r>
            <a:r>
              <a:rPr lang="en-US" altLang="zh-TW" sz="1200" b="1" dirty="0" smtClean="0"/>
              <a:t>2015</a:t>
            </a:r>
            <a:r>
              <a:rPr lang="zh-TW" altLang="en-US" sz="1200" b="1" dirty="0" smtClean="0"/>
              <a:t>年</a:t>
            </a:r>
            <a:r>
              <a:rPr lang="en-US" altLang="zh-TW" sz="1200" b="1" dirty="0" smtClean="0"/>
              <a:t>9</a:t>
            </a:r>
            <a:r>
              <a:rPr lang="zh-TW" altLang="en-US" sz="1200" b="1" dirty="0" smtClean="0"/>
              <a:t>月</a:t>
            </a:r>
            <a:r>
              <a:rPr lang="en-US" altLang="zh-TW" sz="1200" b="1" dirty="0" smtClean="0"/>
              <a:t>24</a:t>
            </a:r>
            <a:r>
              <a:rPr lang="zh-TW" altLang="en-US" sz="1200" b="1" dirty="0" smtClean="0"/>
              <a:t>日報章</a:t>
            </a:r>
            <a:endParaRPr lang="zh-TW" altLang="en-US" sz="1200" b="1" dirty="0"/>
          </a:p>
        </p:txBody>
      </p:sp>
      <p:sp>
        <p:nvSpPr>
          <p:cNvPr id="8" name="矩形 7"/>
          <p:cNvSpPr/>
          <p:nvPr/>
        </p:nvSpPr>
        <p:spPr>
          <a:xfrm>
            <a:off x="755576" y="2204864"/>
            <a:ext cx="7272808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5362" name="Picture 2" descr="http://paper.people.com.cn/rmrbhwb/res/2013-09/06/12/hwbhqhr906c002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221088"/>
            <a:ext cx="2160240" cy="2369840"/>
          </a:xfrm>
          <a:prstGeom prst="rect">
            <a:avLst/>
          </a:prstGeom>
          <a:noFill/>
        </p:spPr>
      </p:pic>
      <p:sp>
        <p:nvSpPr>
          <p:cNvPr id="9" name="圓角矩形圖說文字 8"/>
          <p:cNvSpPr/>
          <p:nvPr/>
        </p:nvSpPr>
        <p:spPr>
          <a:xfrm>
            <a:off x="6156176" y="3429000"/>
            <a:ext cx="2376264" cy="1080120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tx1"/>
                </a:solidFill>
              </a:rPr>
              <a:t>老師，你可唔可以幫我揀大學讀咩科呀。</a:t>
            </a:r>
            <a:endParaRPr lang="zh-TW" alt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accent3"/>
                </a:solidFill>
              </a:rPr>
              <a:t>突破自己、發展潛能</a:t>
            </a:r>
            <a:endParaRPr lang="zh-TW" altLang="en-US" b="1" dirty="0">
              <a:solidFill>
                <a:schemeClr val="accent3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19256" cy="4873752"/>
          </a:xfrm>
        </p:spPr>
        <p:txBody>
          <a:bodyPr/>
          <a:lstStyle/>
          <a:p>
            <a:pPr>
              <a:buNone/>
            </a:pPr>
            <a:r>
              <a:rPr lang="zh-TW" altLang="en-US" b="1" dirty="0" smtClean="0"/>
              <a:t>在學業、課外活動及個人成長等各方面提升自己。</a:t>
            </a:r>
            <a:endParaRPr lang="zh-TW" altLang="en-US" b="1" dirty="0"/>
          </a:p>
        </p:txBody>
      </p:sp>
      <p:pic>
        <p:nvPicPr>
          <p:cNvPr id="28674" name="Picture 2" descr="http://cw1.tw/CW/images/article/C14168963520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420888"/>
            <a:ext cx="5760640" cy="3858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/>
          <p:nvPr/>
        </p:nvPicPr>
        <p:blipFill>
          <a:blip r:embed="rId2" cstate="print"/>
          <a:srcRect l="20949" t="16253" r="23609" b="11061"/>
          <a:stretch>
            <a:fillRect/>
          </a:stretch>
        </p:blipFill>
        <p:spPr bwMode="auto">
          <a:xfrm>
            <a:off x="1115616" y="188640"/>
            <a:ext cx="6408712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字方塊 2"/>
          <p:cNvSpPr txBox="1"/>
          <p:nvPr/>
        </p:nvSpPr>
        <p:spPr>
          <a:xfrm>
            <a:off x="7020272" y="638132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/>
              <a:t>資料來源 </a:t>
            </a:r>
            <a:r>
              <a:rPr lang="en-US" altLang="zh-TW" b="1" dirty="0" smtClean="0"/>
              <a:t>:</a:t>
            </a:r>
            <a:r>
              <a:rPr lang="zh-TW" altLang="en-US" b="1" dirty="0" smtClean="0"/>
              <a:t> 教育局</a:t>
            </a:r>
            <a:endParaRPr lang="zh-TW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/>
          <p:nvPr/>
        </p:nvPicPr>
        <p:blipFill>
          <a:blip r:embed="rId2" cstate="print"/>
          <a:srcRect l="21490" t="11287" r="24498" b="15124"/>
          <a:stretch>
            <a:fillRect/>
          </a:stretch>
        </p:blipFill>
        <p:spPr bwMode="auto">
          <a:xfrm>
            <a:off x="1259632" y="0"/>
            <a:ext cx="612068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字方塊 2"/>
          <p:cNvSpPr txBox="1"/>
          <p:nvPr/>
        </p:nvSpPr>
        <p:spPr>
          <a:xfrm>
            <a:off x="7236296" y="630932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/>
              <a:t>資料來源 </a:t>
            </a:r>
            <a:r>
              <a:rPr lang="en-US" altLang="zh-TW" b="1" dirty="0" smtClean="0"/>
              <a:t>:</a:t>
            </a:r>
            <a:r>
              <a:rPr lang="zh-TW" altLang="en-US" b="1" dirty="0" smtClean="0"/>
              <a:t> 教育局</a:t>
            </a:r>
            <a:endParaRPr lang="zh-TW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accent3"/>
                </a:solidFill>
              </a:rPr>
              <a:t>不用後悔</a:t>
            </a:r>
            <a:endParaRPr lang="zh-TW" altLang="en-US" b="1" dirty="0">
              <a:solidFill>
                <a:schemeClr val="accent3"/>
              </a:solidFill>
            </a:endParaRPr>
          </a:p>
        </p:txBody>
      </p:sp>
      <p:sp>
        <p:nvSpPr>
          <p:cNvPr id="4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en-US" altLang="zh-TW" dirty="0" smtClean="0"/>
          </a:p>
          <a:p>
            <a:pPr>
              <a:buNone/>
            </a:pPr>
            <a:r>
              <a:rPr lang="zh-TW" altLang="en-US" b="1" dirty="0" smtClean="0"/>
              <a:t>高中選錯科 四成人退修</a:t>
            </a:r>
          </a:p>
          <a:p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修讀旅遊與款待、視覺藝術的中四梁同學，初中時對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歷史科有興趣，但考慮到自己本身成績，未必可應付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艱深的課程內容，因而退而求其次，選修相對顯淺、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及格率較高的旅遊與款待科。不過，</a:t>
            </a:r>
            <a:r>
              <a:rPr lang="zh-TW" altLang="en-US" b="1" dirty="0" smtClean="0">
                <a:solidFill>
                  <a:schemeClr val="accent3"/>
                </a:solidFill>
              </a:rPr>
              <a:t>梁同學稱經過半</a:t>
            </a:r>
            <a:endParaRPr lang="en-US" altLang="zh-TW" b="1" dirty="0" smtClean="0">
              <a:solidFill>
                <a:schemeClr val="accent3"/>
              </a:solidFill>
            </a:endParaRPr>
          </a:p>
          <a:p>
            <a:pPr>
              <a:buNone/>
            </a:pPr>
            <a:r>
              <a:rPr lang="zh-TW" altLang="en-US" b="1" dirty="0" smtClean="0">
                <a:solidFill>
                  <a:schemeClr val="accent3"/>
                </a:solidFill>
              </a:rPr>
              <a:t>年學習後，發現與原先想像有出入</a:t>
            </a:r>
            <a:r>
              <a:rPr lang="zh-TW" altLang="en-US" dirty="0" smtClean="0"/>
              <a:t>，「要背好多嘢，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一次過要溫百幾頁。」沉重的讀書壓力令梁同學吃不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消，「朋友見到我都話我暴瘦」，成績亦不如理想，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打擊學習的信心</a:t>
            </a:r>
            <a:r>
              <a:rPr lang="zh-TW" altLang="en-US" sz="1200" dirty="0" smtClean="0"/>
              <a:t>。                                                                             </a:t>
            </a:r>
            <a:r>
              <a:rPr lang="en-US" altLang="zh-TW" sz="1200" dirty="0" smtClean="0"/>
              <a:t>2015</a:t>
            </a:r>
            <a:r>
              <a:rPr lang="zh-TW" altLang="en-US" sz="1200" dirty="0" smtClean="0"/>
              <a:t>年</a:t>
            </a:r>
            <a:r>
              <a:rPr lang="en-US" altLang="zh-TW" sz="1200" dirty="0" smtClean="0"/>
              <a:t>2</a:t>
            </a:r>
            <a:r>
              <a:rPr lang="zh-TW" altLang="en-US" sz="1200" dirty="0" smtClean="0"/>
              <a:t>月</a:t>
            </a:r>
            <a:r>
              <a:rPr lang="en-US" altLang="zh-TW" sz="1200" dirty="0" smtClean="0"/>
              <a:t>27</a:t>
            </a:r>
            <a:r>
              <a:rPr lang="zh-TW" altLang="en-US" sz="1200" dirty="0" smtClean="0"/>
              <a:t>日報章</a:t>
            </a:r>
            <a:endParaRPr lang="zh-TW" altLang="en-US" sz="1200" dirty="0"/>
          </a:p>
        </p:txBody>
      </p:sp>
      <p:pic>
        <p:nvPicPr>
          <p:cNvPr id="5" name="Picture 2" descr="https://encrypted-tbn3.gstatic.com/images?q=tbn:ANd9GcS7ss5WBRSeF1zcxpVBrIuFANsd_YdnGHUSTACxo4MHu57qRTK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16632"/>
            <a:ext cx="2736304" cy="2619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lf1.ph.126.net/zeoVGShI6UKsIuW_rQ8p5g==/36664930467334878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836712"/>
            <a:ext cx="6858000" cy="4981575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5868144" y="5877272"/>
            <a:ext cx="20292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zh-TW" altLang="en-US" b="1" dirty="0" smtClean="0"/>
              <a:t>資料來源 </a:t>
            </a:r>
            <a:r>
              <a:rPr lang="en-US" altLang="zh-TW" b="1" dirty="0" smtClean="0"/>
              <a:t>:</a:t>
            </a:r>
            <a:r>
              <a:rPr lang="zh-TW" altLang="en-US" b="1" dirty="0" smtClean="0"/>
              <a:t>善寧會</a:t>
            </a:r>
            <a:endParaRPr lang="zh-TW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accent3"/>
                </a:solidFill>
              </a:rPr>
              <a:t>活動二 </a:t>
            </a:r>
            <a:r>
              <a:rPr lang="en-US" altLang="zh-TW" b="1" dirty="0" smtClean="0">
                <a:solidFill>
                  <a:schemeClr val="accent3"/>
                </a:solidFill>
              </a:rPr>
              <a:t>:</a:t>
            </a:r>
            <a:r>
              <a:rPr lang="zh-TW" altLang="en-US" b="1" dirty="0" smtClean="0">
                <a:solidFill>
                  <a:schemeClr val="accent3"/>
                </a:solidFill>
              </a:rPr>
              <a:t> 規劃</a:t>
            </a:r>
            <a:r>
              <a:rPr lang="en-US" altLang="zh-TW" b="1" dirty="0" smtClean="0">
                <a:solidFill>
                  <a:schemeClr val="accent3"/>
                </a:solidFill>
              </a:rPr>
              <a:t>10</a:t>
            </a:r>
            <a:r>
              <a:rPr lang="zh-TW" altLang="en-US" b="1" dirty="0" smtClean="0">
                <a:solidFill>
                  <a:schemeClr val="accent3"/>
                </a:solidFill>
              </a:rPr>
              <a:t>年後你的理想生活</a:t>
            </a:r>
            <a:endParaRPr lang="zh-TW" altLang="en-US" dirty="0"/>
          </a:p>
        </p:txBody>
      </p:sp>
      <p:pic>
        <p:nvPicPr>
          <p:cNvPr id="30722" name="Picture 2" descr="http://www.pcbcity.com.cn/haibao/%E6%B5%B7%E6%8A%A5/%E5%85%AC%E5%85%B1%E5%9C%BA%E6%89%80%E5%AE%A3%E4%BC%A0%E6%A0%87%E8%AF%AD/CD%E7%B1%BB%EF%BC%9A%E5%85%AC%E5%85%B1%E5%AE%A3%E4%BC%A0%E6%A0%87%E8%AF%AD/CD05%20%E4%BA%AB%E5%8F%97%E5%B7%A5%E4%BD%9C%EF%BC%8C%E4%BA%AB%E5%8F%97%E7%94%9F%E6%B4%BB.jpg"/>
          <p:cNvPicPr>
            <a:picLocks noChangeAspect="1" noChangeArrowheads="1"/>
          </p:cNvPicPr>
          <p:nvPr/>
        </p:nvPicPr>
        <p:blipFill>
          <a:blip r:embed="rId2" cstate="print"/>
          <a:srcRect l="6016" t="9036" r="5752" b="6631"/>
          <a:stretch>
            <a:fillRect/>
          </a:stretch>
        </p:blipFill>
        <p:spPr bwMode="auto">
          <a:xfrm>
            <a:off x="1835696" y="2132856"/>
            <a:ext cx="5184576" cy="3299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2411760" y="2348880"/>
            <a:ext cx="7467600" cy="1143000"/>
          </a:xfrm>
        </p:spPr>
        <p:txBody>
          <a:bodyPr/>
          <a:lstStyle/>
          <a:p>
            <a:r>
              <a:rPr lang="zh-TW" altLang="en-US" b="1" dirty="0" smtClean="0">
                <a:solidFill>
                  <a:schemeClr val="accent3"/>
                </a:solidFill>
              </a:rPr>
              <a:t>生涯規劃 </a:t>
            </a:r>
            <a:r>
              <a:rPr lang="en-US" altLang="zh-TW" b="1" dirty="0" smtClean="0">
                <a:solidFill>
                  <a:schemeClr val="accent3"/>
                </a:solidFill>
              </a:rPr>
              <a:t>:</a:t>
            </a:r>
            <a:r>
              <a:rPr lang="zh-TW" altLang="en-US" b="1" dirty="0" smtClean="0">
                <a:solidFill>
                  <a:schemeClr val="accent3"/>
                </a:solidFill>
              </a:rPr>
              <a:t> </a:t>
            </a:r>
            <a:r>
              <a:rPr lang="en-US" altLang="zh-TW" b="1" dirty="0" smtClean="0">
                <a:solidFill>
                  <a:schemeClr val="accent3"/>
                </a:solidFill>
              </a:rPr>
              <a:t>HOW?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accent3"/>
                </a:solidFill>
              </a:rPr>
              <a:t>探索自我</a:t>
            </a:r>
            <a:endParaRPr lang="zh-TW" altLang="en-US" b="1" dirty="0">
              <a:solidFill>
                <a:schemeClr val="accent3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zh-TW" altLang="en-US" b="1" dirty="0" smtClean="0"/>
              <a:t>了解自己的職業性向、專長、價值觀、人生目標等</a:t>
            </a:r>
            <a:endParaRPr lang="zh-TW" altLang="en-US" b="1" dirty="0"/>
          </a:p>
        </p:txBody>
      </p:sp>
      <p:pic>
        <p:nvPicPr>
          <p:cNvPr id="2050" name="Picture 2" descr="http://healingandlovedotcom.files.wordpress.com/2013/05/reflec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780928"/>
            <a:ext cx="3600399" cy="3024336"/>
          </a:xfrm>
          <a:prstGeom prst="rect">
            <a:avLst/>
          </a:prstGeom>
          <a:noFill/>
        </p:spPr>
      </p:pic>
      <p:pic>
        <p:nvPicPr>
          <p:cNvPr id="5122" name="Picture 2" descr="http://edugeeks.in/wp-content/uploads/2013/08/blitzkrie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852936"/>
            <a:ext cx="3024336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accent3"/>
                </a:solidFill>
              </a:rPr>
              <a:t>活動一 </a:t>
            </a:r>
            <a:r>
              <a:rPr lang="en-US" altLang="zh-TW" b="1" dirty="0" smtClean="0">
                <a:solidFill>
                  <a:schemeClr val="accent3"/>
                </a:solidFill>
              </a:rPr>
              <a:t>:</a:t>
            </a:r>
            <a:r>
              <a:rPr lang="zh-TW" altLang="en-US" b="1" dirty="0" smtClean="0">
                <a:solidFill>
                  <a:schemeClr val="accent3"/>
                </a:solidFill>
              </a:rPr>
              <a:t> 規劃你的長假期</a:t>
            </a:r>
            <a:endParaRPr lang="zh-TW" altLang="en-US" b="1" dirty="0">
              <a:solidFill>
                <a:schemeClr val="accent3"/>
              </a:solidFill>
            </a:endParaRPr>
          </a:p>
        </p:txBody>
      </p:sp>
      <p:pic>
        <p:nvPicPr>
          <p:cNvPr id="9218" name="Picture 2" descr="http://www.wahouse.com.tw/images/a1a342t555v2o2h4a7m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204864"/>
            <a:ext cx="4286250" cy="3600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accent3"/>
                </a:solidFill>
              </a:rPr>
              <a:t>探索不同的職業</a:t>
            </a:r>
            <a:endParaRPr lang="zh-TW" altLang="en-US" b="1" dirty="0">
              <a:solidFill>
                <a:schemeClr val="accent3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31224" cy="4873752"/>
          </a:xfrm>
        </p:spPr>
        <p:txBody>
          <a:bodyPr/>
          <a:lstStyle/>
          <a:p>
            <a:pPr>
              <a:buNone/>
            </a:pPr>
            <a:r>
              <a:rPr lang="zh-TW" altLang="en-US" b="1" dirty="0" smtClean="0"/>
              <a:t>了解不同職業的入職條件、工作內容、待遇、工作前景等</a:t>
            </a:r>
            <a:endParaRPr lang="zh-TW" altLang="en-US" b="1" dirty="0"/>
          </a:p>
        </p:txBody>
      </p:sp>
      <p:pic>
        <p:nvPicPr>
          <p:cNvPr id="31746" name="Picture 2" descr="https://media.licdn.com/mpr/mpr/p/8/005/09e/3ff/3c8b9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276872"/>
            <a:ext cx="3744416" cy="4103916"/>
          </a:xfrm>
          <a:prstGeom prst="rect">
            <a:avLst/>
          </a:prstGeom>
          <a:noFill/>
        </p:spPr>
      </p:pic>
      <p:pic>
        <p:nvPicPr>
          <p:cNvPr id="5" name="圖片 4" descr="http://photoblog.hk/wordpress/wp-content/uploads/2013/10/job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348880"/>
            <a:ext cx="468052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accent3"/>
                </a:solidFill>
              </a:rPr>
              <a:t>認識不同院校的課程</a:t>
            </a:r>
            <a:endParaRPr lang="zh-TW" altLang="en-US" b="1" dirty="0">
              <a:solidFill>
                <a:schemeClr val="accent3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03232" cy="4873752"/>
          </a:xfrm>
        </p:spPr>
        <p:txBody>
          <a:bodyPr/>
          <a:lstStyle/>
          <a:p>
            <a:pPr>
              <a:buNone/>
            </a:pPr>
            <a:r>
              <a:rPr lang="zh-TW" altLang="en-US" b="1" dirty="0" smtClean="0"/>
              <a:t>了解課程的內容、入學要求、畢業生出路、報名方法等</a:t>
            </a:r>
            <a:endParaRPr lang="zh-TW" altLang="en-US" b="1" dirty="0"/>
          </a:p>
        </p:txBody>
      </p:sp>
      <p:pic>
        <p:nvPicPr>
          <p:cNvPr id="34818" name="Picture 2" descr="http://i.ytimg.com/vi/HbEk0pKBMgo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2132856"/>
            <a:ext cx="3968441" cy="2232248"/>
          </a:xfrm>
          <a:prstGeom prst="rect">
            <a:avLst/>
          </a:prstGeom>
          <a:noFill/>
        </p:spPr>
      </p:pic>
      <p:pic>
        <p:nvPicPr>
          <p:cNvPr id="5" name="圖片 4"/>
          <p:cNvPicPr/>
          <p:nvPr/>
        </p:nvPicPr>
        <p:blipFill>
          <a:blip r:embed="rId3" cstate="print"/>
          <a:srcRect l="21852" t="20316" r="22345" b="29345"/>
          <a:stretch>
            <a:fillRect/>
          </a:stretch>
        </p:blipFill>
        <p:spPr bwMode="auto">
          <a:xfrm>
            <a:off x="4355976" y="2132856"/>
            <a:ext cx="439248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AutoShape 2" descr="data:image/jpeg;base64,/9j/4AAQSkZJRgABAQAAAQABAAD/2wCEAAkGBxISEhURERIVFRUWFRgYGRcYFhYXFxcVFRgaGhoVFxgYHSggGR0mHRcWIzEjJSorLi4uFx8zODMsNygtLisBCgoKDg0OGxAQGi0lICYtLS4rLy0vLS8uLS0tLS0tKy0tLS8vLS0vLS0tLS0tLS8vLS0tLTUrLS4tLy0tLS0tLf/AABEIAIYBeAMBIgACEQEDEQH/xAAcAAEAAgMBAQEAAAAAAAAAAAAABAYBBQcDAgj/xABGEAACAQIEAwYDBQUFBQkBAAABAgMAEQQSITEFBkEHEyJRYYEycZFCUqGxwSNigpLwFBUzctFTk7KzwhYlNENEVHSD4ST/xAAaAQEAAwEBAQAAAAAAAAAAAAAAAQIDBAUG/8QALxEAAgIBAwIDBwMFAAAAAAAAAAECEQMSITEEQRNR8CJhkaGxwdEFIzIUUnGB4f/aAAwDAQACEQMRAD8A7jSlKAUrDMBqdKiy44DbX8qAl15yTqu5rXSYlm629BpXjQiydJj/ALo+tR3xLHrb5aV40qSLBpWaUBilZpQGKzSlAKUrNAYrNKzQGKUpQClKxQGazWKzQCvaKC4vWu4jjhEL5WbXZd/n+FZXFySL4QUHkfzv19qo5K6Rfw3Wp8EqSwOXML1g14YXCBNbkk16SmrK+5V12BkFZV6hMCTXtEpoQT48Uw63+dS4sWp30P8AXWtatfVSLNxStZDOV9R5VPhmDbb+VQTZ6UpShIpSlAKUpQClKUApSlAKUpQClKUBhmA1JtUObHfdHuf9KhySFtSb181JFn08hOpN6+aUoQKUpQClKUBmlKUApSlAKzSlAKzSlAKUrNAYrBrNYNAYpWaxQGaw7AC5rNV3m3i7wZFRQcwZjcG1xYAC3zJ+lEm9o8i0t5cGxiHfSEsPCmluhc629QB09RWyqr8rcdj7kCZgkhZi1wQurG2vytvW/wD7wh372P8AnX/WojjlBb8lsmWM37PHY51xvh0nFJJRPingjgxEqwpGAoKxHKZXY/E11b5a1O7NTiEbFYSaZp44WjaKViSxWUP4db6Ap5+dbTjLQRSMC6JozklR9s3Ovz1I/eFSeVJcO8ZnhK2c5Taygd2SoFunXT1rCDm5u+DqywxLEmuTfolZYgV9VBx2MjjBLuqj1I/LrXQcRJEtfatWlg4mrqXTUX3PhGn414Tti5Wi7nKIizCQtoMuUkFBuxzBR5a+4zeRXpXJssLa1PZG/jxKMxVWBI3Ar2BtqKh8PwCxA2JJO5Nr+tS6tG63KT037PBsMNic2h3/ADqRWlL2rZYPEZxruP6vUkJkiov94xZXbvFyx/Gb6L/Vqr/MXEMcZv7PhYyosLysoym4ubFvCAOu50r2USApFhGiBsO9YghRa12RALEk+Z6AVt4LpNtb+tzmfVJuUUnttxy/d516ZK4hzFHHlCqXZgDbVbBtRe4uCfK1beFyVBIykgEjyJG1aKPiMQ4h/ZXIM7QmZQIx4Yg2QM0m976WrM/OGER8VGzsDhO7EnhJu8wvHHHbV3O2Ua30rJnTFtrc39K0GP5shiljw7RztNJF3ojSIu4S9iWCnTXSt3h5c6K+VlzKDlYWYXF7MOhHUVBJ6VTueOICGSMjHz4VipsEw5xEbAHdlyGx18xVxqk888VkiniiixWJiZo2bu4MKmILAHVjm1FvStMSuXr8P6FoclXj51xJmeE8TCxqgImHDpCzMd17rdbfeOhq78jYsSpK4xk2KOYAtLCYQpA2RMq2BvVHUMshxKTcXGKYFXlOAurJpZO6y5QBl/E1c+QOJvMs4kxE07xuqnvsOmHaMkXy5F+utb5UtOy9fD7mk0q29fItlKUrkMTSUrNKkqKUpQClKUApSlAKUrNAYrNKUBkUpSgPLGYlIo3mlbLHGhd2sxsii5NlBJ08hXPuK9quHCs2FJkYGyo8borA7uTvYa6aE22G9dGdFYFXF1YFWB2KsLEfQmuBx9mHEDiJIEjCxo7Ks0rBVdFNlcAXZrix0Ui+lTFRfI1NcI6n2d80Nj8O7S5BNFJlYILDI4vG1iSejrqfsVaqqHIXI44cXkOIaV5EysoUJFoQQbG7MRrY3HxHSrfSVXsQrrcpPNXadgsDN3DCSWRfjEQUhD90lmF29B72qxcB49h8bEJsNIHU6EbMp+667qa5vgez+CN5JMUBM/eSnM2xbvDlYr18NjbzNbrkTgS4PF4vLYCRITlX4QwMlxsPMW06msVlTlpOmXTyjDUX69eM+MjS2eREvtmZVv8AK51rzkmsCd7Am3nbpXFMHya/EozjsZimE0oz5QoIVG1QDMdrEWA22q0pqPJnjxSyOondgaj4/AxzLkkW46dCD5g9DXPuyHG4kDEYKZs8WFZUjcghrMWOXX7NrEeV7bbdEElWT7opKNOmUnifLU8JLRDvk9PjHzX7XzH0FQuFEFjpr5EbHyt0roytVQ5hgCYrMuneIGP+YEg/kPrXTDI5bM5540t0avE8NVWug3OoubW9P3dNttNqlR4KOPVEVDrewtfNa/zvZfpXnjH0Fzua+cbiSb9ABcnqB/rVqIs1741yxRM7HoiBid9yB7V7Q8AxUvxKsfW7kHXp4VufrarNy9w/uoFJFnfxt/FqF9hYexrY1nLM1si0cKe7NdwfgqQjxsZGvfUAKD+6g09zc+tb1JaiCvRFrB82bdqJXfV85yaykNeyx0B5qte8DZSCKwBSpBsJ8IkmpGpXLm6hT0B6VjB4JI/hGp3J1JrOCa628qkUt1Q0puzQYTl0rxGbiDSBu8gSFEy2yIpzNdsxzXbXYWrXcE5FSLGz46eUzPJMZY0ylUhJBAa2Y53C+ENpYXsBc1cKVBYo3MnIbYrHHGl8M47hYRFiMM06KFYtnFpk8VydbaAnzq8AVmlAKpXPqxmSG+H4iZUBZJ8El2QMbMhYm2thoQdPmautKtCWl2SnTs49HisX3zBv7+/s+QZLRL33efazXTLl8ra1duz9IljlWPD42Ji4eSTGJlkmdx8V7+K2UbWtf1q10rSeXUqqizna4FKUrEoaWlKVJUUpSgFROI8QWEZmViPMZQL9ASxG9S603MOHklyRoCRldiLDKWV4rXJ6hWkIFxcirRSb3KTbUW0SeG8WWb4VYWHiJKEKbXsSrGvBuYI91jkcZXa6mK2SO12OaQWBDKw8wwNQuD4WWKRlZWylJCwCDKbd13e1wW/xhlDHQC4F61MWAxCkL3TMwVyEKKY2aUhXDEAJbKjNlJ3ZAPIaqEbOeWWdIuGJ4gkahnOUsLqG0uTayki9jcgV84HicctgpOa1yhBDLps3S/vUNwv9nSGNJScihP2ZVlMZGVmLgKhDKD4jrbS9evC3dcyzIwldi7MoLRtYADI32QFCizWJIO96z0qjXW9S8vXci4vmqKNsjxyhtLghbgnofF6bi4PS4qfNxULHHJ3cjCTLa3d3BksEBzONyw297VXJuGsWt3coZtb5SxzMoyszKMlwcxa7DVtNABWwxsRMEMDpLuC5VWZl7vYgpm1L5Muu2p0BrRxjtRnGc97/ANG4wOO70uO7dChCnNk3tewKMwNgRf51LrQ8CiZZHaaHu5JAPhQZGA8TOzJcB2ZiSGPQAXtc76spqnsbY23HcicWxwgheZgSFA+G19SFvqQLC9z6A1R+FdoGCOJDElFkiIVypJYowFjlB0sCb36Vf8TAsiNG4urqVYeasLEVQMZ2XgMz4bFsjFSq95GrhFO4GTKCLEjUE6/XNxTdmym0ml3Nliu0jCLfu0nlOQuMkRCsAL6MxGp16dK0qdrIz2fCGNQuYlpNQASLAhbFjpYbb6itHj+RcRggJ5HUxRKS7wuVJDXHiiI2BboT8qr2Bw0hijgjZMQshzurfEqDY5WNxsxGu/TWrFDpWB5oixzyNBGQVGqSEI5VvtjLm3Itb0HnW15YxySLKi/HFJlfSwuVDKFPUBSB8wa49w/iiQSTT4cnCvbuwrDNHqtlJDaggWbxCwr04JxzFYDEtJJJ8S5pLi8UhJLW8NgGsQAw2B2tpWSx1NyOiWfViUDuVjWjxbRgNYRFFOU7EWUkMht1G1vO40rccTx8cXD5Mc11Hcd4t9GzOvgW33szKLeZrn/Y5wifFwXnIGFiduhzzyElmDMfsqW1I1JNr6MCy43JKi3T5ljbvyLpy/gkjjLoADMe8YjY5gMo9lCj61yTiXaFxLEYzJg5MiGTJGiojBgGsGYspJvubaAfWu9YvA2F0FgOg2t0tXHOy18MqzKcnfrKQMxAYRqLeG5F7sGJ9vSk34cdiMcfFnudF5O4xJiYm75VWaKRopQvwl1sQy36MGUgetaznvHLHLCDvkY+xI/0P0r75ExqyyYoxZbI0SnKbgyqpzm/XQoP4agdpXM4wwy9xEZJlZFeTKcqqfEAp3+Lzte2+1aYZ8NmebCvap7JmuOPz2sLj9POvDHYq9kGzEA28rjbz3/LyqpYDHZchHVstr33B/UD61YeFSg4iENa7SooGn3gT77122qPPaZ1iWvCvWWJrZiNDXhIhKkDcgj8K4jtKZxznHFIHlwmDEsEZsZXfKHINjkUalR96pq8597wuXGwrklUiLKxuI5nZEUk21Ud4rXttXpDhQsIwolHdgMmqDxKFsU9W+I3qucM5eX+6OJwxOJc0jsApuQ8So+Q2J8V129awx5XJ0zrz9OsaTRAxPJeMR1xWH4iWxRu1zcFyNbFwxuB90i3Tauqcq8WbE4dXkAWZfBKgNwsoUEj3DKf4qoPI3NUeIgFjkkRR3iKrEltiwAGue3nv8hf05SfFcNxGJlxkTrgsXiB3cnxZZXzFboLsEI8JYi11XzpinLU4yJ6jHDQpQOpUqNJivLUee99OlvX8q90NwDWyknwckoOKtk3h539v1qZUPADf2r0xOOij+ORV9CRf6b1ZJvgq5KKtskUrTS8z4YbMzfJT+tqitzfF0jk98o/WtFgyPsc8ut6ePM0WOlVr/thH/sn+q19rzfD1jkHsp/6qn+nyeRX+v6f+8sVK0sfM+GO7MvzVv0vU6DikD/DKh9MwB+h1qjxzXKZtHqMU/4yXxJlKXpVDYUpSgNLSlKkqKUpQHhjpHWNmQKWCkgMSBoL9Aa0vD+PSTSRoqxeIEtaUMbAAkgLe2/X61tOMYVpYii9TrrY262NjY/MH5VosPwKcOGJ+Fhk/ak5RlVSCCvi1BPTfetYKNbnPkc9S08EriPH3jdkRYmZZY0y52zkMVJOULpowF72BI32P1DxuVsO8oiAYSsqi0liocgEjLm6WNtjqQNq+MbwJzI7IImV3L5WFgDaO5JsbljGdQNMxO9Zg4PIuHMIRMxaMt49HsVzXtGMug6Ak3vvrVvYpFP3dT8t/wDhHHM7mZY8iAM6LYkZgGeNdswN7SX+HptuRMxvGJVleNE+ARn/AA5nJWRypbwgWChSdL32B0NRYOASh0kZhmVLFQ8gjuMgy6G4vZ2uBYEKLEDWRjuB55Xlyq5YJZmZQVIL3UXjcWylNMuu+9P27IXjV68iXw/iLushyFyjhQFUxlgVU3yzEWsSRqeleWB4xI5W8D2k8cZBiH7Kym7gyEgjMAfPyB0pwbCTYeERlUdlVAAJBYkCxN+6UqNAftH9c4TASxOZBkkzXul2URgsWIiJvcXNyCBc9QAFFXp3NE57Pf3nhx/jkmHbKoja4uLk3AsdGFxqSpsb6+Wmsvl7ibYhC7ZLhrWU3toDrqfP8K8OJ8Ld2ZkWPxHzIP2fExIIN8iqRYeEWvrUrg2BaLPmy+MhtC7ZSfiS7bgdDpe50G5PTo94WvxN+DZUpUXifEI8PE00rBUW1ybbk2A18yayOgrnaXxHJhGw8ah5sR4UQ2ykBlzlrkaWIHv8649LNFaSR0fDuR3MZUErltqwTcCw0y7E71uedOONjJEkmheMZjHh2Rgy5WP+IehO3kf01zO4+CRMTh4B8J1YyeZDaqS22p+EaC9SQeUhdQqyhJ4IRnka92Db2zbg6jz0JFxWowjDETDDRyNbEyKuVlJs0jAKABpcXvcea3va9e8CNLIsWGV0neS7owNiTdgCbfAFu5DDodBarF2JcL77H96zqyxK0thv3jHItwRoLEt/CKEpHQO2gu2HwmAgF3xE62WxIKx2UBrbLnkiJPpV+4HwmPCYaLDRaJEgUeZI3c+pN2PqTWpl4Ys/EkxDi64TD2S+3e4hjmI9VSMf72rBM40zGwvpfc60JE+1cW5v7Pois+LgZo5S0jlQbrIHJJQ3+Em9rjTa4Nr12LHy2Qk/0LVUOPAjBy63PdFgfmtxXPnbSVHZ0kYyk0ypdjvFkXASwRgd5E7v0uyuo7tm/i8P8NVbt04grYmCJR8EFz/ExtY73OW5+YrduJMJ3k+G7tY3yCcZfEdWKOp6asb+1c97ScV3vEZ26Du1A6ALEgsPe/1q8ZWX6vF4NY/f6+pWQa6nyRyPE+HSaQyLiJG/ZlGMbRANYMALa6XuehFVbs+5UbHyyeLKsKhrkXBkJ8CEeRs1/QV+gJp80qqoFyzNb3F9PkxPtVMreyRjginbfZE3mfByTYWWGFykjRkIwLAq1vCbjUa21rjfBOROJ5pWxOIlhePWMGRnEj9HuGtl9766jz78dx8j+lUvtQ462CwTSobP30QXbUBlZl1B3VWHvUu6pFY6U02ir4XFumBRp5mUxoRKzZcxdNGVmtcm4tobnTe9VTlXnhcDhcRFkYNPM0sR0ZsjgKcy2sNFuCSb3PkL47WsGO+gxKgZJkXvCt7EoAc2ut2X/gHlV25c7MsMIhLibtO+Vy1wFjZdQkY+6NBc75em1Vwx7p3Zp1WTs1VHPeUeJz4R1XCFC2cF1KAiUgnKHZtQtr6iwAcNrqR+nBZl1sbjXW4+XrWg4FjlkY4YxqRGMpOhDWAINvUEGtmZVjkjgRAFIY6DQaX/AD/Ot3yciexEXDOGs62XUjVSDc6C2+3mK0/MXNuHwl0/xJR/5akaf522X8T6VB7RucO5/wD5sMf2v23/ANmCPhX943vfp8zpy3CwtLIEGpY77+pY/ia6en6VVbPP639QaemPP0OkYLmPEzxZ2buwxJCpcWXYXO52/HavOviKMKoUbAAD5CvqvSjFRVJHzuXLLJK5OxSlKsZilKUApSlAe+HxckfwOy/IkD6bVtsJzTOvx5ZB6ix+o0/CtFSqSxxlyjbH1GXH/CTReMFzTC+j3jPrqv1H6gUqj0rnfRwfB3Q/VsyVNJl7pWKV5x9CZpWKUB44yV1QsiZyLeHMF066nTaoMfGe8iMkMZbK1nUkKR52Y+E9OtTcXg0lsJFzAG4B2v6jr718z8PifKHQEJfKv2Rf93Y7da0i4VuvXx/Bz5I5W3pe3rfjb537iG/Gc+HaeAA5b5g9xawuQMu51GxtXjgp8T3xjYxMCBIdXORDplXTc2JANTeI8PaRciy92mWxUIpB+u3tXlguFyRuznEM2b4hkQXsuVddxbTQVonj0vj5/gxlHM5xu6VW1SXe9rvy+Zo8VxPEGSRkZwgMgXTw6eBbXWxu9vte1e+K4jLFDIe9ZiZmjRmyaZF1PT7V9fQVO/7NxjJZ5PCRe7XzLmDlbaW8Qvp5mpGJ4JE6oguqo17Bm1F8xB8W5PU3IrV5cO23yOddP1NSd79t+7+3pGiwfEZJZETvZAc0YsLWKlcxJyg3JFxuNia9+N8ddZAiuI1BOqsjsxFrBxmART6m/nWw4fwARSiXvCSM2lhazX0ubsbX3vevqTgx71pI5BHmAGVY0O1ySc17kkk9KPJh132r5/AhYOp8Km3bfn2+P3RK4NK7xhnkR2J3S2Ufugjf51OqJwzB9zGsebMRclrWuWJJNum9S65JtanR6eJNQSlzW4rkXazzPnnHDwR3KgGWzWzSm5WN2GqqPCTbq2u1XXn7mkYGDwkGeS4iXy85CPJfxJAr8742YsSWJYsSWJ1JJNySfMmiXcu2WfAJIG7qNx/aiMpifWJVsNALZQ1ja2u+h11i8XwqwsI5I3iKAyEKCFZluNQ3wi4Og6aetV04+QKUDXJsL38eUfZDXvbXaps/EM4JkknkYxKu9jmFiSXLEnXN01vUAt/JBZl4ji3mVzFgZLMAcyyTIQt76nKEI1v8XWrD2LQrCr4phGoZWTwXYsFK9OmrX89DUrsbCLw/EzyEIjStmz6KEiiUFixADdbnbQ1cuVsDE6SuoUiaUi4tYquVCAR0/ZE+9Ubd0jaCjTlI2kXEVBYqvxHNuN8oFyPkoHtUrhvEIpgxBDOu4ve3kfzrywPA4lCk3bQEBjcC3p196mYiEAaC3y0qIqd+0ycksfEUanmTF/syt9WBAHoRYtUTjGEuoQbNGVP03/GtXihaVgdfF+G9WXH2sAbX3Go1HUDz3quZXBot08tORM5rwqLv43hO7RvGR5Spt9GUVxnmWYvip3Klc0jEA7hb+EH2tX6Pw/L6d6Zkk7s3u4OqnLu3pcD1ri3O3LrNxMRoCBiJVANr2703uR5C5/kNVxs7+vyLN7S5S3+j+x0Xsl4Z3PD0YizTM0h+R8K+2VQf4q6Dw+MHxW8Q0vc7f1etZhoFRFjQWVVCgeQUWA+grZcKBubDStJLY8qLdk2LUKddRf4j5fOuPdvWMvHh4QT4pXfcnSJctz/P+FdggUhE06VxPt5wMnf4aS37LKUB8pCcxv5XGv8ACarHk1kVHmLmZ5MFDgzGPDf9oRuqMQgQdPDa9XHkXmzGYtBDlW6Ll7wg2bKBq4A0Oq631NUTCYNZIsj7rcqfIHcVqpcRJBmiikdVYgtYlcxUMov6Wdxb96piqVRJyLU1Ke64O18I7QMHgpHE87MdLvGgdXe3isQdhoPb0rdL2kYOeKeXDNIzxKuUOpXxSEqNybi9ifQV+ai1zc1t+Wpys2W5s4It0uNQfwP1rbGrkkzl6iWmEpQXYt88zOxdzdmJJJ3JJuSfW9Wnlbh2Re+YeJh4fRfP3/K1avl/hPetncfs1P8AMfL5ef0q5V7CR8nln2FKUqxgKUpQClKUApSlAKUpQClKUBe6UpXhn2opSlAKUpQClKUApSs0BilZpQGKgcc4zDg4WnxD5UX+ZmOyIOrHyqRj8ZHDG80rBERSzMdgB/W1fnPnXnGTiExdrrEpIii+6D9prbudL/QespWGeHMvHZMVM+ImOrbDoqD4UX0H5knrVs7OuzdsVlxeOBWA6xxahpR0Z+qp5W1b0G+y5A7L2zriuIqDYBo8ObEXOt5Rtpp4dfXyrrtTKRCRp+Jcs4WbCtg+5RI2WyhEVcjfZdbDQg61+ZzEyM0b6MjFT/mUkH8Qa/WFfmfnGILj8YvliJT/ADOW/WkCJHQezbiFuGCFGBkMkuVAQWZmJCjLe4GmYsdAB9OqcrcNTDwrEgAABOg3JJufS5LfWqL2Pw5eFxt9+SZh8u8K/mpq88G43hZb9xiYJQqjNkkRso1uWsdB86oo7tmzncVHyNlhtmH3XI9j4v8AqrGJ2qNw/iUMsjrDLHJYLfI6vZhcEHKdDbLUnEbVYoUzGreZvn+lScXxvDL3ceIkWORtI+8FsxFhZG+G922vfWmMj/bN8613NuAjlwOIWRAwELuL9HRCVYeRBrOcdWxMXTsgc9cbOEwWJdCc8ioq6XUF2CljfT4c3vaqLyNxqXH8RhbFSKWhikKWCpna2XUDcgO59thrXN5MdKyBGkdlGuUsSL6f6CvvBYx43WWJirowZWHQjr/+darixqCNcuVydo/UQrcYFbR/O/46VUOUuPpjsMk62B+F1+5IPiX5bEehFW7BqO7G/wBT51aRnDk95tCtvP8AQ1S+1jACXh2IvuiiVT5GM309gw/iq6PGNNOv6Gqv2ioP7vxeg/8ADv0/daqGm1HBuW58yMGuSD6VpuYH/akAWHsddb7VseVZCA/yH9fnX3PwvvcPjcTa/cPAAen7RmVh+K/hVlyXm/2kVirfyJytLPIuIYFIFJ8RFu8I0Kp52vqenzq09mXZFJi8uKx6tFh91i1WSYeZ6oh89yNraGuu828PSOKERIqJHeMKoAVQQCAANh4TXTgSeRWeZ10pRwScfXmVWKMKAqiwAsAOgr6pSvXPkxSlKAUpSgFKUoBSlKAUpSgFKUoC91mlK8M+1FKUoBSlKAUpWKAzSlKAUpUfEYpV0uL+p29T1qG6JSvg472yc3LMwwMD3SNrzMNmkU2Ed+oXUn1t92pnZLyDYpxHFr+9BGfXaZh/wj38q3x7OsJicZ/bmcmMyZ+6AXJJIGOYtf7JIFx11roAqbtENUxSlDQCvzp2rIU4rib/AGhGw+RiQfmpr9Ds1fnLtXxObimIP3e7X+WJf1JqUGdJ5VxDwcvCRbK6YbESLY3F80jK2++oNvPy2rh3BVmbERph3KSyOsasGZSDIcurLrbXX0vXcETuuXbEf+gJ/wB6hP8A11yTs5BPE8Jb/bL9Nb/heqkn6D4NwdcJCkMHhyIEDgDMdPia25J1rki9sXFYWMUphkyOVZnhyv4TY6Iyi+nlXdWSvzR2m4ZI+J4pEUAZ1aw0HjjVjp/mYn3oEfoLvTI2c218vKtdzpJk4fiyP/byD+ZSL/jX1ynIz4PDSP8AE0ERPzKDWtV2r4sxcMmsbGQpH7MwzD+UGhB+e7eL5C/poL61cu0fgeDwrxR4Zm73u1Mq6FRcaNcfCx+6NLWOl9YXI/DInebFYhh3OFTO6EX70G4EY10u1h7148J4fPxPFlb+KRi8r9EQnU+2wHyFCS9diGFlAxEpuIWKKPJpFuSR8gQPceVdcgxbKMoArVcKwMeHiSGJcqItgP1PmSdSepNT4hQXRGxPH5xiTCsSFBhWmDXbMZFbKEy+Wo1rj/M3apicVhpIjBCiypkYjOzBTfa5tfU9K62F/wC8B/8AEP8Azlqt4/sWTEYnvO+MOHY5jGqjvAx3VCdFXrqDbax6RRZM5dytw2SeZosJE73UZRb0AJJOii99SQK7x2d8hLgsM0eKyTSSSCVhbMisuXIozDxZSgN7DXppVm5f4BhsFEIcLEsaDe2rMfNmOrH51s6US5WkhUDjmD72F0G9rr/mXUfXb3qfSrRbTtGc4KcXF8M5VStxzPw7upSwHgkuw9D9ofXX3rT17UJKUU0fHZcbxzcJcoUpSrGYpSlAKUpQClKUApSlAKUpQF8pSleGfailKUApSlAKUpQGKUpQCouM4fHLYuuo2YaNbyuNx6GlKAkQxBFCqLAAAD0FelKUAr4Y1ilAeDtX5s7SDfiWKt1lt75VFZpRA7VzlhhFwjERjZMLkH8KhR+Vcu7C+GCXiBmNrQRMw88z+AW9mb8KUqCT9AsK/NPa4P8AvbFf/V/yY6UqQjvnDYQkMSgWCxoAPIBQAK0/aBwV8ZgmgjKh2kiylrhQc4GpAJ2J6UpUA57zN2bS4CFolxQcyFHcZCinu1ey7kmxJPrpoLVeeReWUwWGUCxlkCvK4+0SLhRfXKoNh7nrSlRF2i00lX+EWUJU/huAL63AA+tKVJU3EHD40bvAgz5cucjxZb3y36C+tqlUpQkUpSgFKUoCHxbALPGYzvup8mGx/roa5wy2JHkbfSsUrv6Jumjwv1iCTjLvuYpSldx4opSlAKUpQClKUApSlAKUp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8196" name="AutoShape 4" descr="data:image/jpeg;base64,/9j/4AAQSkZJRgABAQAAAQABAAD/2wCEAAkGBxISEhURERIVFRUWFRgYGRcYFhYXFxcVFRgaGhoVFxgYHSggGR0mHRcWIzEjJSorLi4uFx8zODMsNygtLisBCgoKDg0OGxAQGi0lICYtLS4rLy0vLS8uLS0tLS0tKy0tLS8vLS0vLS0tLS0tLS8vLS0tLTUrLS4tLy0tLS0tLf/AABEIAIYBeAMBIgACEQEDEQH/xAAcAAEAAgMBAQEAAAAAAAAAAAAABAYBBQcDAgj/xABGEAACAQIEAwYDBQUFBQkBAAABAgMAEQQSITEFBkEHEyJRYYEycZFCUqGxwSNigpLwFBUzctFTk7KzwhYlNENEVHSD4ST/xAAaAQEAAwEBAQAAAAAAAAAAAAAAAQIDBAUG/8QALxEAAgIBAwIDBwMFAAAAAAAAAAECEQMSITEEQRNR8CJhkaGxwdEFIzIUUnGB4f/aAAwDAQACEQMRAD8A7jSlKAUrDMBqdKiy44DbX8qAl15yTqu5rXSYlm629BpXjQiydJj/ALo+tR3xLHrb5aV40qSLBpWaUBilZpQGKzSlAKUrNAYrNKzQGKUpQClKxQGazWKzQCvaKC4vWu4jjhEL5WbXZd/n+FZXFySL4QUHkfzv19qo5K6Rfw3Wp8EqSwOXML1g14YXCBNbkk16SmrK+5V12BkFZV6hMCTXtEpoQT48Uw63+dS4sWp30P8AXWtatfVSLNxStZDOV9R5VPhmDbb+VQTZ6UpShIpSlAKUpQClKUApSlAKUpQClKUBhmA1JtUObHfdHuf9KhySFtSb181JFn08hOpN6+aUoQKUpQClKUBmlKUApSlAKzSlAKzSlAKUrNAYrBrNYNAYpWaxQGaw7AC5rNV3m3i7wZFRQcwZjcG1xYAC3zJ+lEm9o8i0t5cGxiHfSEsPCmluhc629QB09RWyqr8rcdj7kCZgkhZi1wQurG2vytvW/wD7wh372P8AnX/WojjlBb8lsmWM37PHY51xvh0nFJJRPingjgxEqwpGAoKxHKZXY/E11b5a1O7NTiEbFYSaZp44WjaKViSxWUP4db6Ap5+dbTjLQRSMC6JozklR9s3Ovz1I/eFSeVJcO8ZnhK2c5Taygd2SoFunXT1rCDm5u+DqywxLEmuTfolZYgV9VBx2MjjBLuqj1I/LrXQcRJEtfatWlg4mrqXTUX3PhGn414Tti5Wi7nKIizCQtoMuUkFBuxzBR5a+4zeRXpXJssLa1PZG/jxKMxVWBI3Ar2BtqKh8PwCxA2JJO5Nr+tS6tG63KT037PBsMNic2h3/ADqRWlL2rZYPEZxruP6vUkJkiov94xZXbvFyx/Gb6L/Vqr/MXEMcZv7PhYyosLysoym4ubFvCAOu50r2USApFhGiBsO9YghRa12RALEk+Z6AVt4LpNtb+tzmfVJuUUnttxy/d516ZK4hzFHHlCqXZgDbVbBtRe4uCfK1beFyVBIykgEjyJG1aKPiMQ4h/ZXIM7QmZQIx4Yg2QM0m976WrM/OGER8VGzsDhO7EnhJu8wvHHHbV3O2Ua30rJnTFtrc39K0GP5shiljw7RztNJF3ojSIu4S9iWCnTXSt3h5c6K+VlzKDlYWYXF7MOhHUVBJ6VTueOICGSMjHz4VipsEw5xEbAHdlyGx18xVxqk888VkiniiixWJiZo2bu4MKmILAHVjm1FvStMSuXr8P6FoclXj51xJmeE8TCxqgImHDpCzMd17rdbfeOhq78jYsSpK4xk2KOYAtLCYQpA2RMq2BvVHUMshxKTcXGKYFXlOAurJpZO6y5QBl/E1c+QOJvMs4kxE07xuqnvsOmHaMkXy5F+utb5UtOy9fD7mk0q29fItlKUrkMTSUrNKkqKUpQClKUApSlAKUrNAYrNKUBkUpSgPLGYlIo3mlbLHGhd2sxsii5NlBJ08hXPuK9quHCs2FJkYGyo8borA7uTvYa6aE22G9dGdFYFXF1YFWB2KsLEfQmuBx9mHEDiJIEjCxo7Ks0rBVdFNlcAXZrix0Ui+lTFRfI1NcI6n2d80Nj8O7S5BNFJlYILDI4vG1iSejrqfsVaqqHIXI44cXkOIaV5EysoUJFoQQbG7MRrY3HxHSrfSVXsQrrcpPNXadgsDN3DCSWRfjEQUhD90lmF29B72qxcB49h8bEJsNIHU6EbMp+667qa5vgez+CN5JMUBM/eSnM2xbvDlYr18NjbzNbrkTgS4PF4vLYCRITlX4QwMlxsPMW06msVlTlpOmXTyjDUX69eM+MjS2eREvtmZVv8AK51rzkmsCd7Am3nbpXFMHya/EozjsZimE0oz5QoIVG1QDMdrEWA22q0pqPJnjxSyOondgaj4/AxzLkkW46dCD5g9DXPuyHG4kDEYKZs8WFZUjcghrMWOXX7NrEeV7bbdEElWT7opKNOmUnifLU8JLRDvk9PjHzX7XzH0FQuFEFjpr5EbHyt0roytVQ5hgCYrMuneIGP+YEg/kPrXTDI5bM5540t0avE8NVWug3OoubW9P3dNttNqlR4KOPVEVDrewtfNa/zvZfpXnjH0Fzua+cbiSb9ABcnqB/rVqIs1741yxRM7HoiBid9yB7V7Q8AxUvxKsfW7kHXp4VufrarNy9w/uoFJFnfxt/FqF9hYexrY1nLM1si0cKe7NdwfgqQjxsZGvfUAKD+6g09zc+tb1JaiCvRFrB82bdqJXfV85yaykNeyx0B5qte8DZSCKwBSpBsJ8IkmpGpXLm6hT0B6VjB4JI/hGp3J1JrOCa628qkUt1Q0puzQYTl0rxGbiDSBu8gSFEy2yIpzNdsxzXbXYWrXcE5FSLGz46eUzPJMZY0ylUhJBAa2Y53C+ENpYXsBc1cKVBYo3MnIbYrHHGl8M47hYRFiMM06KFYtnFpk8VydbaAnzq8AVmlAKpXPqxmSG+H4iZUBZJ8El2QMbMhYm2thoQdPmautKtCWl2SnTs49HisX3zBv7+/s+QZLRL33efazXTLl8ra1duz9IljlWPD42Ji4eSTGJlkmdx8V7+K2UbWtf1q10rSeXUqqizna4FKUrEoaWlKVJUUpSgFROI8QWEZmViPMZQL9ASxG9S603MOHklyRoCRldiLDKWV4rXJ6hWkIFxcirRSb3KTbUW0SeG8WWb4VYWHiJKEKbXsSrGvBuYI91jkcZXa6mK2SO12OaQWBDKw8wwNQuD4WWKRlZWylJCwCDKbd13e1wW/xhlDHQC4F61MWAxCkL3TMwVyEKKY2aUhXDEAJbKjNlJ3ZAPIaqEbOeWWdIuGJ4gkahnOUsLqG0uTayki9jcgV84HicctgpOa1yhBDLps3S/vUNwv9nSGNJScihP2ZVlMZGVmLgKhDKD4jrbS9evC3dcyzIwldi7MoLRtYADI32QFCizWJIO96z0qjXW9S8vXci4vmqKNsjxyhtLghbgnofF6bi4PS4qfNxULHHJ3cjCTLa3d3BksEBzONyw297VXJuGsWt3coZtb5SxzMoyszKMlwcxa7DVtNABWwxsRMEMDpLuC5VWZl7vYgpm1L5Muu2p0BrRxjtRnGc97/ANG4wOO70uO7dChCnNk3tewKMwNgRf51LrQ8CiZZHaaHu5JAPhQZGA8TOzJcB2ZiSGPQAXtc76spqnsbY23HcicWxwgheZgSFA+G19SFvqQLC9z6A1R+FdoGCOJDElFkiIVypJYowFjlB0sCb36Vf8TAsiNG4urqVYeasLEVQMZ2XgMz4bFsjFSq95GrhFO4GTKCLEjUE6/XNxTdmym0ml3Nliu0jCLfu0nlOQuMkRCsAL6MxGp16dK0qdrIz2fCGNQuYlpNQASLAhbFjpYbb6itHj+RcRggJ5HUxRKS7wuVJDXHiiI2BboT8qr2Bw0hijgjZMQshzurfEqDY5WNxsxGu/TWrFDpWB5oixzyNBGQVGqSEI5VvtjLm3Itb0HnW15YxySLKi/HFJlfSwuVDKFPUBSB8wa49w/iiQSTT4cnCvbuwrDNHqtlJDaggWbxCwr04JxzFYDEtJJJ8S5pLi8UhJLW8NgGsQAw2B2tpWSx1NyOiWfViUDuVjWjxbRgNYRFFOU7EWUkMht1G1vO40rccTx8cXD5Mc11Hcd4t9GzOvgW33szKLeZrn/Y5wifFwXnIGFiduhzzyElmDMfsqW1I1JNr6MCy43JKi3T5ljbvyLpy/gkjjLoADMe8YjY5gMo9lCj61yTiXaFxLEYzJg5MiGTJGiojBgGsGYspJvubaAfWu9YvA2F0FgOg2t0tXHOy18MqzKcnfrKQMxAYRqLeG5F7sGJ9vSk34cdiMcfFnudF5O4xJiYm75VWaKRopQvwl1sQy36MGUgetaznvHLHLCDvkY+xI/0P0r75ExqyyYoxZbI0SnKbgyqpzm/XQoP4agdpXM4wwy9xEZJlZFeTKcqqfEAp3+Lzte2+1aYZ8NmebCvap7JmuOPz2sLj9POvDHYq9kGzEA28rjbz3/LyqpYDHZchHVstr33B/UD61YeFSg4iENa7SooGn3gT77122qPPaZ1iWvCvWWJrZiNDXhIhKkDcgj8K4jtKZxznHFIHlwmDEsEZsZXfKHINjkUalR96pq8597wuXGwrklUiLKxuI5nZEUk21Ud4rXttXpDhQsIwolHdgMmqDxKFsU9W+I3qucM5eX+6OJwxOJc0jsApuQ8So+Q2J8V129awx5XJ0zrz9OsaTRAxPJeMR1xWH4iWxRu1zcFyNbFwxuB90i3Tauqcq8WbE4dXkAWZfBKgNwsoUEj3DKf4qoPI3NUeIgFjkkRR3iKrEltiwAGue3nv8hf05SfFcNxGJlxkTrgsXiB3cnxZZXzFboLsEI8JYi11XzpinLU4yJ6jHDQpQOpUqNJivLUee99OlvX8q90NwDWyknwckoOKtk3h539v1qZUPADf2r0xOOij+ORV9CRf6b1ZJvgq5KKtskUrTS8z4YbMzfJT+tqitzfF0jk98o/WtFgyPsc8ut6ePM0WOlVr/thH/sn+q19rzfD1jkHsp/6qn+nyeRX+v6f+8sVK0sfM+GO7MvzVv0vU6DikD/DKh9MwB+h1qjxzXKZtHqMU/4yXxJlKXpVDYUpSgNLSlKkqKUpQHhjpHWNmQKWCkgMSBoL9Aa0vD+PSTSRoqxeIEtaUMbAAkgLe2/X61tOMYVpYii9TrrY262NjY/MH5VosPwKcOGJ+Fhk/ak5RlVSCCvi1BPTfetYKNbnPkc9S08EriPH3jdkRYmZZY0y52zkMVJOULpowF72BI32P1DxuVsO8oiAYSsqi0liocgEjLm6WNtjqQNq+MbwJzI7IImV3L5WFgDaO5JsbljGdQNMxO9Zg4PIuHMIRMxaMt49HsVzXtGMug6Ak3vvrVvYpFP3dT8t/wDhHHM7mZY8iAM6LYkZgGeNdswN7SX+HptuRMxvGJVleNE+ARn/AA5nJWRypbwgWChSdL32B0NRYOASh0kZhmVLFQ8gjuMgy6G4vZ2uBYEKLEDWRjuB55Xlyq5YJZmZQVIL3UXjcWylNMuu+9P27IXjV68iXw/iLushyFyjhQFUxlgVU3yzEWsSRqeleWB4xI5W8D2k8cZBiH7Kym7gyEgjMAfPyB0pwbCTYeERlUdlVAAJBYkCxN+6UqNAftH9c4TASxOZBkkzXul2URgsWIiJvcXNyCBc9QAFFXp3NE57Pf3nhx/jkmHbKoja4uLk3AsdGFxqSpsb6+Wmsvl7ibYhC7ZLhrWU3toDrqfP8K8OJ8Ld2ZkWPxHzIP2fExIIN8iqRYeEWvrUrg2BaLPmy+MhtC7ZSfiS7bgdDpe50G5PTo94WvxN+DZUpUXifEI8PE00rBUW1ybbk2A18yayOgrnaXxHJhGw8ah5sR4UQ2ykBlzlrkaWIHv8649LNFaSR0fDuR3MZUErltqwTcCw0y7E71uedOONjJEkmheMZjHh2Rgy5WP+IehO3kf01zO4+CRMTh4B8J1YyeZDaqS22p+EaC9SQeUhdQqyhJ4IRnka92Db2zbg6jz0JFxWowjDETDDRyNbEyKuVlJs0jAKABpcXvcea3va9e8CNLIsWGV0neS7owNiTdgCbfAFu5DDodBarF2JcL77H96zqyxK0thv3jHItwRoLEt/CKEpHQO2gu2HwmAgF3xE62WxIKx2UBrbLnkiJPpV+4HwmPCYaLDRaJEgUeZI3c+pN2PqTWpl4Ys/EkxDi64TD2S+3e4hjmI9VSMf72rBM40zGwvpfc60JE+1cW5v7Pois+LgZo5S0jlQbrIHJJQ3+Em9rjTa4Nr12LHy2Qk/0LVUOPAjBy63PdFgfmtxXPnbSVHZ0kYyk0ypdjvFkXASwRgd5E7v0uyuo7tm/i8P8NVbt04grYmCJR8EFz/ExtY73OW5+YrduJMJ3k+G7tY3yCcZfEdWKOp6asb+1c97ScV3vEZ26Du1A6ALEgsPe/1q8ZWX6vF4NY/f6+pWQa6nyRyPE+HSaQyLiJG/ZlGMbRANYMALa6XuehFVbs+5UbHyyeLKsKhrkXBkJ8CEeRs1/QV+gJp80qqoFyzNb3F9PkxPtVMreyRjginbfZE3mfByTYWWGFykjRkIwLAq1vCbjUa21rjfBOROJ5pWxOIlhePWMGRnEj9HuGtl9766jz78dx8j+lUvtQ462CwTSobP30QXbUBlZl1B3VWHvUu6pFY6U02ir4XFumBRp5mUxoRKzZcxdNGVmtcm4tobnTe9VTlXnhcDhcRFkYNPM0sR0ZsjgKcy2sNFuCSb3PkL47WsGO+gxKgZJkXvCt7EoAc2ut2X/gHlV25c7MsMIhLibtO+Vy1wFjZdQkY+6NBc75em1Vwx7p3Zp1WTs1VHPeUeJz4R1XCFC2cF1KAiUgnKHZtQtr6iwAcNrqR+nBZl1sbjXW4+XrWg4FjlkY4YxqRGMpOhDWAINvUEGtmZVjkjgRAFIY6DQaX/AD/Ot3yciexEXDOGs62XUjVSDc6C2+3mK0/MXNuHwl0/xJR/5akaf522X8T6VB7RucO5/wD5sMf2v23/ANmCPhX943vfp8zpy3CwtLIEGpY77+pY/ia6en6VVbPP639QaemPP0OkYLmPEzxZ2buwxJCpcWXYXO52/HavOviKMKoUbAAD5CvqvSjFRVJHzuXLLJK5OxSlKsZilKUApSlAe+HxckfwOy/IkD6bVtsJzTOvx5ZB6ix+o0/CtFSqSxxlyjbH1GXH/CTReMFzTC+j3jPrqv1H6gUqj0rnfRwfB3Q/VsyVNJl7pWKV5x9CZpWKUB44yV1QsiZyLeHMF066nTaoMfGe8iMkMZbK1nUkKR52Y+E9OtTcXg0lsJFzAG4B2v6jr718z8PifKHQEJfKv2Rf93Y7da0i4VuvXx/Bz5I5W3pe3rfjb537iG/Gc+HaeAA5b5g9xawuQMu51GxtXjgp8T3xjYxMCBIdXORDplXTc2JANTeI8PaRciy92mWxUIpB+u3tXlguFyRuznEM2b4hkQXsuVddxbTQVonj0vj5/gxlHM5xu6VW1SXe9rvy+Zo8VxPEGSRkZwgMgXTw6eBbXWxu9vte1e+K4jLFDIe9ZiZmjRmyaZF1PT7V9fQVO/7NxjJZ5PCRe7XzLmDlbaW8Qvp5mpGJ4JE6oguqo17Bm1F8xB8W5PU3IrV5cO23yOddP1NSd79t+7+3pGiwfEZJZETvZAc0YsLWKlcxJyg3JFxuNia9+N8ddZAiuI1BOqsjsxFrBxmART6m/nWw4fwARSiXvCSM2lhazX0ubsbX3vevqTgx71pI5BHmAGVY0O1ySc17kkk9KPJh132r5/AhYOp8Km3bfn2+P3RK4NK7xhnkR2J3S2Ufugjf51OqJwzB9zGsebMRclrWuWJJNum9S65JtanR6eJNQSlzW4rkXazzPnnHDwR3KgGWzWzSm5WN2GqqPCTbq2u1XXn7mkYGDwkGeS4iXy85CPJfxJAr8742YsSWJYsSWJ1JJNySfMmiXcu2WfAJIG7qNx/aiMpifWJVsNALZQ1ja2u+h11i8XwqwsI5I3iKAyEKCFZluNQ3wi4Og6aetV04+QKUDXJsL38eUfZDXvbXaps/EM4JkknkYxKu9jmFiSXLEnXN01vUAt/JBZl4ji3mVzFgZLMAcyyTIQt76nKEI1v8XWrD2LQrCr4phGoZWTwXYsFK9OmrX89DUrsbCLw/EzyEIjStmz6KEiiUFixADdbnbQ1cuVsDE6SuoUiaUi4tYquVCAR0/ZE+9Ubd0jaCjTlI2kXEVBYqvxHNuN8oFyPkoHtUrhvEIpgxBDOu4ve3kfzrywPA4lCk3bQEBjcC3p196mYiEAaC3y0qIqd+0ycksfEUanmTF/syt9WBAHoRYtUTjGEuoQbNGVP03/GtXihaVgdfF+G9WXH2sAbX3Go1HUDz3quZXBot08tORM5rwqLv43hO7RvGR5Spt9GUVxnmWYvip3Klc0jEA7hb+EH2tX6Pw/L6d6Zkk7s3u4OqnLu3pcD1ri3O3LrNxMRoCBiJVANr2703uR5C5/kNVxs7+vyLN7S5S3+j+x0Xsl4Z3PD0YizTM0h+R8K+2VQf4q6Dw+MHxW8Q0vc7f1etZhoFRFjQWVVCgeQUWA+grZcKBubDStJLY8qLdk2LUKddRf4j5fOuPdvWMvHh4QT4pXfcnSJctz/P+FdggUhE06VxPt5wMnf4aS37LKUB8pCcxv5XGv8ACarHk1kVHmLmZ5MFDgzGPDf9oRuqMQgQdPDa9XHkXmzGYtBDlW6Ll7wg2bKBq4A0Oq631NUTCYNZIsj7rcqfIHcVqpcRJBmiikdVYgtYlcxUMov6Wdxb96piqVRJyLU1Ke64O18I7QMHgpHE87MdLvGgdXe3isQdhoPb0rdL2kYOeKeXDNIzxKuUOpXxSEqNybi9ifQV+ai1zc1t+Wpys2W5s4It0uNQfwP1rbGrkkzl6iWmEpQXYt88zOxdzdmJJJ3JJuSfW9Wnlbh2Re+YeJh4fRfP3/K1avl/hPetncfs1P8AMfL5ef0q5V7CR8nln2FKUqxgKUpQClKUApSlAKUpQClKUBe6UpXhn2opSlAKUpQClKUApSs0BilZpQGKgcc4zDg4WnxD5UX+ZmOyIOrHyqRj8ZHDG80rBERSzMdgB/W1fnPnXnGTiExdrrEpIii+6D9prbudL/QespWGeHMvHZMVM+ImOrbDoqD4UX0H5knrVs7OuzdsVlxeOBWA6xxahpR0Z+qp5W1b0G+y5A7L2zriuIqDYBo8ObEXOt5Rtpp4dfXyrrtTKRCRp+Jcs4WbCtg+5RI2WyhEVcjfZdbDQg61+ZzEyM0b6MjFT/mUkH8Qa/WFfmfnGILj8YvliJT/ADOW/WkCJHQezbiFuGCFGBkMkuVAQWZmJCjLe4GmYsdAB9OqcrcNTDwrEgAABOg3JJufS5LfWqL2Pw5eFxt9+SZh8u8K/mpq88G43hZb9xiYJQqjNkkRso1uWsdB86oo7tmzncVHyNlhtmH3XI9j4v8AqrGJ2qNw/iUMsjrDLHJYLfI6vZhcEHKdDbLUnEbVYoUzGreZvn+lScXxvDL3ceIkWORtI+8FsxFhZG+G922vfWmMj/bN8613NuAjlwOIWRAwELuL9HRCVYeRBrOcdWxMXTsgc9cbOEwWJdCc8ioq6XUF2CljfT4c3vaqLyNxqXH8RhbFSKWhikKWCpna2XUDcgO59thrXN5MdKyBGkdlGuUsSL6f6CvvBYx43WWJirowZWHQjr/+darixqCNcuVydo/UQrcYFbR/O/46VUOUuPpjsMk62B+F1+5IPiX5bEehFW7BqO7G/wBT51aRnDk95tCtvP8AQ1S+1jACXh2IvuiiVT5GM309gw/iq6PGNNOv6Gqv2ioP7vxeg/8ADv0/daqGm1HBuW58yMGuSD6VpuYH/akAWHsddb7VseVZCA/yH9fnX3PwvvcPjcTa/cPAAen7RmVh+K/hVlyXm/2kVirfyJytLPIuIYFIFJ8RFu8I0Kp52vqenzq09mXZFJi8uKx6tFh91i1WSYeZ6oh89yNraGuu828PSOKERIqJHeMKoAVQQCAANh4TXTgSeRWeZ10pRwScfXmVWKMKAqiwAsAOgr6pSvXPkxSlKAUpSgFKUoBSlKAUpSgFKUoC91mlK8M+1FKUoBSlKAUpWKAzSlKAUpUfEYpV0uL+p29T1qG6JSvg472yc3LMwwMD3SNrzMNmkU2Ed+oXUn1t92pnZLyDYpxHFr+9BGfXaZh/wj38q3x7OsJicZ/bmcmMyZ+6AXJJIGOYtf7JIFx11roAqbtENUxSlDQCvzp2rIU4rib/AGhGw+RiQfmpr9Ds1fnLtXxObimIP3e7X+WJf1JqUGdJ5VxDwcvCRbK6YbESLY3F80jK2++oNvPy2rh3BVmbERph3KSyOsasGZSDIcurLrbXX0vXcETuuXbEf+gJ/wB6hP8A11yTs5BPE8Jb/bL9Nb/heqkn6D4NwdcJCkMHhyIEDgDMdPia25J1rki9sXFYWMUphkyOVZnhyv4TY6Iyi+nlXdWSvzR2m4ZI+J4pEUAZ1aw0HjjVjp/mYn3oEfoLvTI2c218vKtdzpJk4fiyP/byD+ZSL/jX1ynIz4PDSP8AE0ERPzKDWtV2r4sxcMmsbGQpH7MwzD+UGhB+e7eL5C/poL61cu0fgeDwrxR4Zm73u1Mq6FRcaNcfCx+6NLWOl9YXI/DInebFYhh3OFTO6EX70G4EY10u1h7148J4fPxPFlb+KRi8r9EQnU+2wHyFCS9diGFlAxEpuIWKKPJpFuSR8gQPceVdcgxbKMoArVcKwMeHiSGJcqItgP1PmSdSepNT4hQXRGxPH5xiTCsSFBhWmDXbMZFbKEy+Wo1rj/M3apicVhpIjBCiypkYjOzBTfa5tfU9K62F/wC8B/8AEP8Azlqt4/sWTEYnvO+MOHY5jGqjvAx3VCdFXrqDbax6RRZM5dytw2SeZosJE73UZRb0AJJOii99SQK7x2d8hLgsM0eKyTSSSCVhbMisuXIozDxZSgN7DXppVm5f4BhsFEIcLEsaDe2rMfNmOrH51s6US5WkhUDjmD72F0G9rr/mXUfXb3qfSrRbTtGc4KcXF8M5VStxzPw7upSwHgkuw9D9ofXX3rT17UJKUU0fHZcbxzcJcoUpSrGYpSlAKUpQClKUApSlAKUpQF8pSleGfailKUApSlAKUpQGKUpQCouM4fHLYuuo2YaNbyuNx6GlKAkQxBFCqLAAAD0FelKUAr4Y1ilAeDtX5s7SDfiWKt1lt75VFZpRA7VzlhhFwjERjZMLkH8KhR+Vcu7C+GCXiBmNrQRMw88z+AW9mb8KUqCT9AsK/NPa4P8AvbFf/V/yY6UqQjvnDYQkMSgWCxoAPIBQAK0/aBwV8ZgmgjKh2kiylrhQc4GpAJ2J6UpUA57zN2bS4CFolxQcyFHcZCinu1ey7kmxJPrpoLVeeReWUwWGUCxlkCvK4+0SLhRfXKoNh7nrSlRF2i00lX+EWUJU/huAL63AA+tKVJU3EHD40bvAgz5cucjxZb3y36C+tqlUpQkUpSgFKUoCHxbALPGYzvup8mGx/roa5wy2JHkbfSsUrv6Jumjwv1iCTjLvuYpSldx4opSlAKUpQClKUApSlAKUp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8" name="圖片 7" descr="http://www.vtc.edu.hk/studyat/f/studyat_banner/3195/1048p374/2015Admission_AS_151126_TC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509120"/>
            <a:ext cx="388843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accent3"/>
                </a:solidFill>
              </a:rPr>
              <a:t>掌握外圍環境</a:t>
            </a:r>
            <a:endParaRPr lang="zh-TW" altLang="en-US" b="1" dirty="0">
              <a:solidFill>
                <a:schemeClr val="accent3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87208" cy="4873752"/>
          </a:xfrm>
        </p:spPr>
        <p:txBody>
          <a:bodyPr/>
          <a:lstStyle/>
          <a:p>
            <a:pPr>
              <a:buNone/>
            </a:pPr>
            <a:r>
              <a:rPr lang="zh-TW" altLang="en-US" b="1" dirty="0" smtClean="0"/>
              <a:t>留意未來職業趨勢、僱主要求、經濟發展、政府政策等</a:t>
            </a:r>
            <a:endParaRPr lang="zh-TW" altLang="en-US" b="1" dirty="0"/>
          </a:p>
        </p:txBody>
      </p:sp>
      <p:pic>
        <p:nvPicPr>
          <p:cNvPr id="6" name="圖片 5" descr="http://image.wenweipo.com/2010/03/22/hkaa.gif"/>
          <p:cNvPicPr/>
          <p:nvPr/>
        </p:nvPicPr>
        <p:blipFill>
          <a:blip r:embed="rId2" cstate="print"/>
          <a:srcRect t="4006" b="78274"/>
          <a:stretch>
            <a:fillRect/>
          </a:stretch>
        </p:blipFill>
        <p:spPr bwMode="auto">
          <a:xfrm>
            <a:off x="420563" y="3349451"/>
            <a:ext cx="3707779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://static.apple.nextmedia.com/images/apple-photos/apple/20070401/large/A10_04_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284984"/>
            <a:ext cx="3415199" cy="3140968"/>
          </a:xfrm>
          <a:prstGeom prst="rect">
            <a:avLst/>
          </a:prstGeom>
          <a:noFill/>
        </p:spPr>
      </p:pic>
      <p:pic>
        <p:nvPicPr>
          <p:cNvPr id="7" name="圖片 6" descr="http://media.bastillepost.com/wp-content/uploads/hongkong/2015/03/20150305_CR_%E5%83%B1%E4%B8%BB%E5%96%9C%E7%B6%B2%E4%B8%8A%E3%80%8C%E8%B5%B7%E5%BA%95%E3%80%8DOKB_704.jpg"/>
          <p:cNvPicPr/>
          <p:nvPr/>
        </p:nvPicPr>
        <p:blipFill>
          <a:blip r:embed="rId4" cstate="print"/>
          <a:srcRect l="5960" r="10065" b="70809"/>
          <a:stretch>
            <a:fillRect/>
          </a:stretch>
        </p:blipFill>
        <p:spPr bwMode="auto">
          <a:xfrm>
            <a:off x="3851920" y="2204864"/>
            <a:ext cx="44291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accent3"/>
                </a:solidFill>
              </a:rPr>
              <a:t>積極參加學校的活動</a:t>
            </a:r>
            <a:endParaRPr lang="zh-TW" altLang="en-US" b="1" dirty="0">
              <a:solidFill>
                <a:schemeClr val="accent3"/>
              </a:solidFill>
            </a:endParaRPr>
          </a:p>
        </p:txBody>
      </p:sp>
      <p:pic>
        <p:nvPicPr>
          <p:cNvPr id="32776" name="Picture 8" descr="https://encrypted-tbn1.gstatic.com/images?q=tbn:ANd9GcTjWatwuAC-f1jaK31B6SqgXJR6Mb0pfhB4U79K7wQlP1E2aaKLv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140968"/>
            <a:ext cx="3312368" cy="3268399"/>
          </a:xfrm>
          <a:prstGeom prst="rect">
            <a:avLst/>
          </a:prstGeom>
          <a:noFill/>
        </p:spPr>
      </p:pic>
      <p:sp>
        <p:nvSpPr>
          <p:cNvPr id="6" name="內容版面配置區 5"/>
          <p:cNvSpPr>
            <a:spLocks noGrp="1"/>
          </p:cNvSpPr>
          <p:nvPr>
            <p:ph sz="quarter" idx="1"/>
          </p:nvPr>
        </p:nvSpPr>
        <p:spPr>
          <a:xfrm>
            <a:off x="395536" y="1600200"/>
            <a:ext cx="8064896" cy="4873752"/>
          </a:xfrm>
        </p:spPr>
        <p:txBody>
          <a:bodyPr/>
          <a:lstStyle/>
          <a:p>
            <a:pPr>
              <a:buNone/>
            </a:pPr>
            <a:r>
              <a:rPr lang="zh-TW" altLang="en-US" b="1" dirty="0" smtClean="0"/>
              <a:t>職業探索 </a:t>
            </a:r>
            <a:r>
              <a:rPr lang="en-US" altLang="zh-TW" b="1" dirty="0" smtClean="0"/>
              <a:t>:</a:t>
            </a:r>
            <a:r>
              <a:rPr lang="zh-TW" altLang="en-US" b="1" dirty="0" smtClean="0"/>
              <a:t> 職業講座、職場參觀、工作體驗、借閱書籍</a:t>
            </a:r>
            <a:r>
              <a:rPr lang="en-US" altLang="zh-TW" b="1" dirty="0" smtClean="0"/>
              <a:t>……</a:t>
            </a:r>
          </a:p>
          <a:p>
            <a:pPr>
              <a:buNone/>
            </a:pPr>
            <a:r>
              <a:rPr lang="zh-TW" altLang="en-US" b="1" dirty="0" smtClean="0"/>
              <a:t>自我探索 </a:t>
            </a:r>
            <a:r>
              <a:rPr lang="en-US" altLang="zh-TW" b="1" dirty="0" smtClean="0"/>
              <a:t>:</a:t>
            </a:r>
            <a:r>
              <a:rPr lang="zh-TW" altLang="en-US" b="1" dirty="0" smtClean="0"/>
              <a:t> 性向測試、個人輔導、課外活動、師友計劃</a:t>
            </a:r>
            <a:r>
              <a:rPr lang="en-US" altLang="zh-TW" b="1" dirty="0" smtClean="0"/>
              <a:t>……</a:t>
            </a:r>
          </a:p>
          <a:p>
            <a:pPr>
              <a:buNone/>
            </a:pPr>
            <a:r>
              <a:rPr lang="zh-TW" altLang="en-US" b="1" dirty="0" smtClean="0"/>
              <a:t>認識課程 </a:t>
            </a:r>
            <a:r>
              <a:rPr lang="en-US" altLang="zh-TW" b="1" dirty="0" smtClean="0"/>
              <a:t>:</a:t>
            </a:r>
            <a:r>
              <a:rPr lang="zh-TW" altLang="en-US" b="1" dirty="0" smtClean="0"/>
              <a:t> 課程講座、院校參觀、試讀計劃、閱讀冊子</a:t>
            </a:r>
            <a:r>
              <a:rPr lang="en-US" altLang="zh-TW" b="1" dirty="0" smtClean="0"/>
              <a:t>……</a:t>
            </a:r>
          </a:p>
          <a:p>
            <a:pPr>
              <a:buNone/>
            </a:pPr>
            <a:endParaRPr lang="zh-TW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accent3"/>
                </a:solidFill>
              </a:rPr>
              <a:t>深思熟慮自己的前途</a:t>
            </a:r>
            <a:endParaRPr lang="zh-TW" altLang="en-US" b="1" dirty="0">
              <a:solidFill>
                <a:schemeClr val="accent3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zh-TW" altLang="en-US" b="1" dirty="0" smtClean="0"/>
              <a:t>訂出學習和人生目標</a:t>
            </a:r>
            <a:endParaRPr lang="zh-TW" altLang="en-US" b="1" dirty="0"/>
          </a:p>
        </p:txBody>
      </p:sp>
      <p:pic>
        <p:nvPicPr>
          <p:cNvPr id="39938" name="Picture 2" descr="http://student.hk/site/sites/default/files/userfiles/Planning4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132856"/>
            <a:ext cx="4076700" cy="4352926"/>
          </a:xfrm>
          <a:prstGeom prst="rect">
            <a:avLst/>
          </a:prstGeom>
          <a:noFill/>
        </p:spPr>
      </p:pic>
      <p:sp>
        <p:nvSpPr>
          <p:cNvPr id="5" name="文字方塊 4"/>
          <p:cNvSpPr txBox="1"/>
          <p:nvPr/>
        </p:nvSpPr>
        <p:spPr>
          <a:xfrm>
            <a:off x="6372200" y="630932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/>
              <a:t>資料來源 </a:t>
            </a:r>
            <a:r>
              <a:rPr lang="en-US" altLang="zh-TW" b="1" dirty="0" smtClean="0"/>
              <a:t>:</a:t>
            </a:r>
            <a:r>
              <a:rPr lang="zh-TW" altLang="en-US" b="1" dirty="0" smtClean="0"/>
              <a:t> 學友社</a:t>
            </a:r>
            <a:endParaRPr lang="zh-TW" altLang="en-US" b="1" dirty="0"/>
          </a:p>
        </p:txBody>
      </p:sp>
      <p:pic>
        <p:nvPicPr>
          <p:cNvPr id="39940" name="Picture 4" descr="https://encrypted-tbn1.gstatic.com/images?q=tbn:ANd9GcRQgt3wxKtQKFWALb8QpD4lZ6xnMW2u1IFhcZt0xywl8_LHSeOQh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32656"/>
            <a:ext cx="2381250" cy="1914525"/>
          </a:xfrm>
          <a:prstGeom prst="rect">
            <a:avLst/>
          </a:prstGeom>
          <a:noFill/>
        </p:spPr>
      </p:pic>
      <p:sp>
        <p:nvSpPr>
          <p:cNvPr id="7" name="雲朵形圖說文字 6"/>
          <p:cNvSpPr/>
          <p:nvPr/>
        </p:nvSpPr>
        <p:spPr>
          <a:xfrm>
            <a:off x="6300192" y="116632"/>
            <a:ext cx="2304256" cy="64807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tx1"/>
                </a:solidFill>
              </a:rPr>
              <a:t>我的夢想</a:t>
            </a:r>
            <a:r>
              <a:rPr lang="en-US" altLang="zh-TW" b="1" dirty="0" smtClean="0">
                <a:solidFill>
                  <a:schemeClr val="tx1"/>
                </a:solidFill>
              </a:rPr>
              <a:t>?</a:t>
            </a:r>
            <a:endParaRPr lang="zh-TW" alt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image7.360doc.com/DownloadImg/2010/02/0513/2288507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8419397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accent3"/>
                </a:solidFill>
              </a:rPr>
              <a:t>貫徹執行計劃</a:t>
            </a:r>
            <a:endParaRPr lang="zh-TW" altLang="en-US" b="1" dirty="0">
              <a:solidFill>
                <a:schemeClr val="accent3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TW" altLang="en-US" sz="2000" b="1" dirty="0" smtClean="0"/>
              <a:t>將大目標化成細小的目標、將目標寫下來、將目標告知別人、獎</a:t>
            </a:r>
            <a:endParaRPr lang="en-US" altLang="zh-TW" sz="2000" b="1" dirty="0" smtClean="0"/>
          </a:p>
          <a:p>
            <a:pPr>
              <a:buNone/>
            </a:pPr>
            <a:r>
              <a:rPr lang="zh-TW" altLang="en-US" sz="2000" b="1" dirty="0" smtClean="0"/>
              <a:t>勵過程中的努力、避開令你分心的東西</a:t>
            </a:r>
            <a:r>
              <a:rPr lang="en-US" altLang="zh-TW" sz="2000" b="1" dirty="0" smtClean="0"/>
              <a:t>……</a:t>
            </a:r>
            <a:endParaRPr lang="zh-TW" altLang="en-US" sz="2000" b="1" dirty="0"/>
          </a:p>
        </p:txBody>
      </p:sp>
      <p:pic>
        <p:nvPicPr>
          <p:cNvPr id="40966" name="Picture 6" descr="http://upload.chengdu.cn/2015/0610/14339232229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6942" y="2636912"/>
            <a:ext cx="4511522" cy="4104456"/>
          </a:xfrm>
          <a:prstGeom prst="rect">
            <a:avLst/>
          </a:prstGeom>
          <a:noFill/>
        </p:spPr>
      </p:pic>
      <p:pic>
        <p:nvPicPr>
          <p:cNvPr id="40968" name="Picture 8" descr="http://pic.pimg.tw/andy65831/1346077202-3135835620.gif?v=13460772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501008"/>
            <a:ext cx="3810000" cy="3228975"/>
          </a:xfrm>
          <a:prstGeom prst="rect">
            <a:avLst/>
          </a:prstGeom>
          <a:noFill/>
        </p:spPr>
      </p:pic>
      <p:sp>
        <p:nvSpPr>
          <p:cNvPr id="8" name="雲朵形圖說文字 7"/>
          <p:cNvSpPr/>
          <p:nvPr/>
        </p:nvSpPr>
        <p:spPr>
          <a:xfrm>
            <a:off x="1187624" y="2492896"/>
            <a:ext cx="2088232" cy="1440160"/>
          </a:xfrm>
          <a:prstGeom prst="cloudCallou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tx1"/>
                </a:solidFill>
              </a:rPr>
              <a:t> 永不放棄，堅持到底</a:t>
            </a:r>
            <a:r>
              <a:rPr lang="en-US" altLang="zh-TW" b="1" dirty="0" smtClean="0">
                <a:solidFill>
                  <a:schemeClr val="tx1"/>
                </a:solidFill>
              </a:rPr>
              <a:t>!</a:t>
            </a:r>
            <a:endParaRPr lang="zh-TW" alt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accent3"/>
                </a:solidFill>
              </a:rPr>
              <a:t>活動三  </a:t>
            </a:r>
            <a:r>
              <a:rPr lang="en-US" altLang="zh-TW" b="1" dirty="0" smtClean="0">
                <a:solidFill>
                  <a:schemeClr val="accent3"/>
                </a:solidFill>
              </a:rPr>
              <a:t>:</a:t>
            </a:r>
            <a:r>
              <a:rPr lang="zh-TW" altLang="en-US" b="1" dirty="0" smtClean="0">
                <a:solidFill>
                  <a:schemeClr val="accent3"/>
                </a:solidFill>
              </a:rPr>
              <a:t> </a:t>
            </a:r>
            <a:r>
              <a:rPr lang="zh-TW" altLang="zh-TW" b="1" dirty="0" smtClean="0">
                <a:solidFill>
                  <a:schemeClr val="accent3"/>
                </a:solidFill>
              </a:rPr>
              <a:t>寫下</a:t>
            </a:r>
            <a:r>
              <a:rPr lang="zh-TW" altLang="en-US" b="1" dirty="0" smtClean="0">
                <a:solidFill>
                  <a:schemeClr val="accent3"/>
                </a:solidFill>
              </a:rPr>
              <a:t>你的</a:t>
            </a:r>
            <a:r>
              <a:rPr lang="zh-TW" altLang="zh-TW" b="1" dirty="0" smtClean="0">
                <a:solidFill>
                  <a:schemeClr val="accent3"/>
                </a:solidFill>
              </a:rPr>
              <a:t>目標</a:t>
            </a:r>
            <a:endParaRPr lang="zh-TW" altLang="en-US" dirty="0">
              <a:solidFill>
                <a:schemeClr val="accent3"/>
              </a:solidFill>
            </a:endParaRPr>
          </a:p>
        </p:txBody>
      </p:sp>
      <p:pic>
        <p:nvPicPr>
          <p:cNvPr id="3074" name="Picture 2" descr="http://student.hk/site/sites/default/files/userfiles/Planning4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88840"/>
            <a:ext cx="7067550" cy="3657600"/>
          </a:xfrm>
          <a:prstGeom prst="rect">
            <a:avLst/>
          </a:prstGeom>
          <a:noFill/>
        </p:spPr>
      </p:pic>
      <p:sp>
        <p:nvSpPr>
          <p:cNvPr id="5" name="文字方塊 4"/>
          <p:cNvSpPr txBox="1"/>
          <p:nvPr/>
        </p:nvSpPr>
        <p:spPr>
          <a:xfrm>
            <a:off x="6372200" y="630932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/>
              <a:t>資料來源 </a:t>
            </a:r>
            <a:r>
              <a:rPr lang="en-US" altLang="zh-TW" b="1" dirty="0" smtClean="0"/>
              <a:t>:</a:t>
            </a:r>
            <a:r>
              <a:rPr lang="zh-TW" altLang="en-US" b="1" dirty="0" smtClean="0"/>
              <a:t> 學友社</a:t>
            </a:r>
            <a:endParaRPr lang="zh-TW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107504" y="2348880"/>
            <a:ext cx="8475712" cy="1143000"/>
          </a:xfrm>
        </p:spPr>
        <p:txBody>
          <a:bodyPr/>
          <a:lstStyle/>
          <a:p>
            <a:r>
              <a:rPr lang="zh-TW" altLang="en-US" b="1" dirty="0" smtClean="0">
                <a:solidFill>
                  <a:schemeClr val="accent3"/>
                </a:solidFill>
              </a:rPr>
              <a:t>            生涯規劃 </a:t>
            </a:r>
            <a:r>
              <a:rPr lang="en-US" altLang="zh-TW" b="1" dirty="0" smtClean="0">
                <a:solidFill>
                  <a:schemeClr val="accent3"/>
                </a:solidFill>
              </a:rPr>
              <a:t>:</a:t>
            </a:r>
            <a:r>
              <a:rPr lang="zh-TW" altLang="en-US" b="1" dirty="0" smtClean="0">
                <a:solidFill>
                  <a:schemeClr val="accent3"/>
                </a:solidFill>
              </a:rPr>
              <a:t> </a:t>
            </a:r>
            <a:r>
              <a:rPr lang="en-US" altLang="zh-TW" b="1" dirty="0" smtClean="0">
                <a:solidFill>
                  <a:schemeClr val="accent3"/>
                </a:solidFill>
              </a:rPr>
              <a:t>TO DO OR NOT TO DO?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TW" altLang="en-US" b="1" dirty="0" smtClean="0">
                <a:solidFill>
                  <a:srgbClr val="00B050"/>
                </a:solidFill>
              </a:rPr>
              <a:t>反</a:t>
            </a:r>
            <a:r>
              <a:rPr lang="zh-TW" altLang="en-US" b="1" dirty="0" smtClean="0"/>
              <a:t> </a:t>
            </a:r>
            <a:r>
              <a:rPr lang="en-US" altLang="zh-TW" b="1" dirty="0" smtClean="0"/>
              <a:t>:</a:t>
            </a:r>
            <a:r>
              <a:rPr lang="zh-TW" altLang="en-US" b="1" dirty="0" smtClean="0"/>
              <a:t> 時間還早</a:t>
            </a:r>
            <a:endParaRPr lang="en-US" altLang="zh-TW" b="1" dirty="0" smtClean="0"/>
          </a:p>
          <a:p>
            <a:pPr>
              <a:buNone/>
            </a:pPr>
            <a:r>
              <a:rPr lang="zh-TW" altLang="en-US" b="1" dirty="0" smtClean="0">
                <a:solidFill>
                  <a:srgbClr val="7030A0"/>
                </a:solidFill>
              </a:rPr>
              <a:t>正</a:t>
            </a:r>
            <a:r>
              <a:rPr lang="zh-TW" altLang="en-US" b="1" dirty="0" smtClean="0"/>
              <a:t> </a:t>
            </a:r>
            <a:r>
              <a:rPr lang="en-US" altLang="zh-TW" b="1" dirty="0" smtClean="0"/>
              <a:t>:</a:t>
            </a:r>
            <a:r>
              <a:rPr lang="zh-TW" altLang="en-US" b="1" dirty="0" smtClean="0"/>
              <a:t> 愈遲開始愈難實現目標</a:t>
            </a:r>
            <a:endParaRPr lang="en-US" altLang="zh-TW" b="1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r>
              <a:rPr lang="zh-TW" altLang="en-US" b="1" dirty="0" smtClean="0">
                <a:solidFill>
                  <a:srgbClr val="00B050"/>
                </a:solidFill>
              </a:rPr>
              <a:t>反</a:t>
            </a:r>
            <a:r>
              <a:rPr lang="zh-TW" altLang="en-US" b="1" dirty="0" smtClean="0"/>
              <a:t> </a:t>
            </a:r>
            <a:r>
              <a:rPr lang="en-US" altLang="zh-TW" b="1" dirty="0" smtClean="0"/>
              <a:t>:</a:t>
            </a:r>
            <a:r>
              <a:rPr lang="zh-TW" altLang="en-US" b="1" dirty="0" smtClean="0"/>
              <a:t> 將來有好多變數</a:t>
            </a:r>
            <a:endParaRPr lang="en-US" altLang="zh-TW" b="1" dirty="0" smtClean="0"/>
          </a:p>
          <a:p>
            <a:pPr>
              <a:buNone/>
            </a:pPr>
            <a:r>
              <a:rPr lang="zh-TW" altLang="en-US" b="1" dirty="0" smtClean="0">
                <a:solidFill>
                  <a:srgbClr val="7030A0"/>
                </a:solidFill>
              </a:rPr>
              <a:t>正</a:t>
            </a:r>
            <a:r>
              <a:rPr lang="zh-TW" altLang="en-US" b="1" dirty="0" smtClean="0"/>
              <a:t> </a:t>
            </a:r>
            <a:r>
              <a:rPr lang="en-US" altLang="zh-TW" b="1" dirty="0" smtClean="0"/>
              <a:t>:</a:t>
            </a:r>
            <a:r>
              <a:rPr lang="zh-TW" altLang="en-US" b="1" dirty="0" smtClean="0"/>
              <a:t> 更需要多手準備</a:t>
            </a:r>
            <a:endParaRPr lang="en-US" altLang="zh-TW" b="1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r>
              <a:rPr lang="zh-TW" altLang="en-US" b="1" dirty="0" smtClean="0">
                <a:solidFill>
                  <a:srgbClr val="00B050"/>
                </a:solidFill>
              </a:rPr>
              <a:t>反</a:t>
            </a:r>
            <a:r>
              <a:rPr lang="zh-TW" altLang="en-US" b="1" dirty="0" smtClean="0"/>
              <a:t> </a:t>
            </a:r>
            <a:r>
              <a:rPr lang="en-US" altLang="zh-TW" b="1" dirty="0" smtClean="0"/>
              <a:t>:</a:t>
            </a:r>
            <a:r>
              <a:rPr lang="zh-TW" altLang="en-US" b="1" dirty="0" smtClean="0"/>
              <a:t> 成績好才有資格做生涯規劃</a:t>
            </a:r>
            <a:endParaRPr lang="en-US" altLang="zh-TW" b="1" dirty="0" smtClean="0"/>
          </a:p>
          <a:p>
            <a:pPr>
              <a:buNone/>
            </a:pPr>
            <a:r>
              <a:rPr lang="zh-TW" altLang="en-US" b="1" dirty="0" smtClean="0">
                <a:solidFill>
                  <a:srgbClr val="7030A0"/>
                </a:solidFill>
              </a:rPr>
              <a:t>正</a:t>
            </a:r>
            <a:r>
              <a:rPr lang="zh-TW" altLang="en-US" b="1" dirty="0" smtClean="0"/>
              <a:t> </a:t>
            </a:r>
            <a:r>
              <a:rPr lang="en-US" altLang="zh-TW" b="1" dirty="0" smtClean="0"/>
              <a:t>:</a:t>
            </a:r>
            <a:r>
              <a:rPr lang="zh-TW" altLang="en-US" b="1" dirty="0" smtClean="0"/>
              <a:t> 無論成績好與差都有可能後</a:t>
            </a:r>
            <a:endParaRPr lang="en-US" altLang="zh-TW" b="1" dirty="0" smtClean="0"/>
          </a:p>
          <a:p>
            <a:pPr>
              <a:buNone/>
            </a:pPr>
            <a:r>
              <a:rPr lang="zh-TW" altLang="en-US" b="1" dirty="0" smtClean="0"/>
              <a:t>      悔無規劃自己人生</a:t>
            </a:r>
            <a:endParaRPr lang="en-US" altLang="zh-TW" b="1" dirty="0" smtClean="0"/>
          </a:p>
          <a:p>
            <a:pPr>
              <a:buNone/>
            </a:pPr>
            <a:endParaRPr lang="en-US" altLang="zh-TW" b="1" dirty="0" smtClean="0"/>
          </a:p>
          <a:p>
            <a:pPr>
              <a:buNone/>
            </a:pP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5058" name="Picture 2" descr="http://g.udn.com.tw/community/img/PSN_ARTICLE/thegloberover/f_5371741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628800"/>
            <a:ext cx="3714336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468560" y="2348880"/>
            <a:ext cx="7467600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                    </a:t>
            </a:r>
            <a:r>
              <a:rPr lang="zh-TW" altLang="en-US" b="1" dirty="0" smtClean="0">
                <a:solidFill>
                  <a:schemeClr val="accent3"/>
                </a:solidFill>
              </a:rPr>
              <a:t>生涯規劃 </a:t>
            </a:r>
            <a:r>
              <a:rPr lang="en-US" altLang="zh-TW" b="1" dirty="0" smtClean="0">
                <a:solidFill>
                  <a:schemeClr val="accent3"/>
                </a:solidFill>
              </a:rPr>
              <a:t>:</a:t>
            </a:r>
            <a:r>
              <a:rPr lang="zh-TW" altLang="en-US" b="1" dirty="0" smtClean="0">
                <a:solidFill>
                  <a:schemeClr val="accent3"/>
                </a:solidFill>
              </a:rPr>
              <a:t> </a:t>
            </a:r>
            <a:r>
              <a:rPr lang="en-US" altLang="zh-TW" b="1" dirty="0" smtClean="0">
                <a:solidFill>
                  <a:schemeClr val="accent3"/>
                </a:solidFill>
              </a:rPr>
              <a:t>WHAT?</a:t>
            </a:r>
            <a:endParaRPr lang="zh-TW" altLang="en-US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chemeClr val="accent3"/>
                </a:solidFill>
              </a:rPr>
              <a:t>IT</a:t>
            </a:r>
            <a:r>
              <a:rPr lang="zh-TW" altLang="en-US" b="1" dirty="0" smtClean="0">
                <a:solidFill>
                  <a:schemeClr val="accent3"/>
                </a:solidFill>
              </a:rPr>
              <a:t> </a:t>
            </a:r>
            <a:r>
              <a:rPr lang="en-US" altLang="zh-TW" b="1" dirty="0" smtClean="0">
                <a:solidFill>
                  <a:schemeClr val="accent3"/>
                </a:solidFill>
              </a:rPr>
              <a:t>IS……</a:t>
            </a:r>
            <a:endParaRPr lang="zh-TW" altLang="en-US" b="1" dirty="0">
              <a:solidFill>
                <a:schemeClr val="accent3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b="1" dirty="0" smtClean="0"/>
              <a:t>是人生發展歷程的整體規劃</a:t>
            </a:r>
            <a:endParaRPr lang="en-US" altLang="zh-TW" b="1" dirty="0" smtClean="0"/>
          </a:p>
          <a:p>
            <a:r>
              <a:rPr lang="zh-TW" altLang="en-US" b="1" dirty="0" smtClean="0"/>
              <a:t>可包含家庭、餘暇、理財、人際關係等不同範疇 </a:t>
            </a:r>
            <a:endParaRPr lang="en-US" altLang="zh-TW" b="1" dirty="0" smtClean="0"/>
          </a:p>
          <a:p>
            <a:r>
              <a:rPr lang="zh-TW" altLang="en-US" b="1" dirty="0" smtClean="0"/>
              <a:t>不同年齡有不同的規劃重點</a:t>
            </a:r>
            <a:endParaRPr lang="en-US" altLang="zh-TW" b="1" dirty="0" smtClean="0"/>
          </a:p>
          <a:p>
            <a:r>
              <a:rPr lang="zh-TW" altLang="en-US" b="1" dirty="0" smtClean="0"/>
              <a:t>青少年的規劃重點 </a:t>
            </a:r>
            <a:r>
              <a:rPr lang="en-US" altLang="zh-TW" b="1" dirty="0" smtClean="0"/>
              <a:t>:</a:t>
            </a:r>
            <a:r>
              <a:rPr lang="zh-TW" altLang="en-US" b="1" dirty="0" smtClean="0"/>
              <a:t> 學業、工作</a:t>
            </a:r>
            <a:endParaRPr lang="en-US" altLang="zh-TW" b="1" dirty="0" smtClean="0"/>
          </a:p>
          <a:p>
            <a:r>
              <a:rPr lang="zh-TW" altLang="en-US" b="1" dirty="0" smtClean="0"/>
              <a:t>就如每個人獨特的人生計劃書</a:t>
            </a:r>
            <a:endParaRPr lang="en-US" altLang="zh-TW" b="1" dirty="0" smtClean="0"/>
          </a:p>
          <a:p>
            <a:endParaRPr lang="en-US" altLang="zh-TW" b="1" dirty="0" smtClean="0"/>
          </a:p>
        </p:txBody>
      </p:sp>
      <p:pic>
        <p:nvPicPr>
          <p:cNvPr id="4" name="Picture 4" descr="漫畫1-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4365104"/>
            <a:ext cx="6781800" cy="1533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accent3"/>
                </a:solidFill>
              </a:rPr>
              <a:t>青少年正處於事業探索的階段</a:t>
            </a:r>
            <a:endParaRPr lang="zh-TW" altLang="en-US" b="1" dirty="0">
              <a:solidFill>
                <a:schemeClr val="accent3"/>
              </a:solidFill>
            </a:endParaRPr>
          </a:p>
        </p:txBody>
      </p:sp>
      <p:grpSp>
        <p:nvGrpSpPr>
          <p:cNvPr id="4" name="Group 5"/>
          <p:cNvGrpSpPr>
            <a:grpSpLocks noGrp="1"/>
          </p:cNvGrpSpPr>
          <p:nvPr/>
        </p:nvGrpSpPr>
        <p:grpSpPr bwMode="auto">
          <a:xfrm>
            <a:off x="457200" y="1600200"/>
            <a:ext cx="7467600" cy="4873625"/>
            <a:chOff x="657" y="2341"/>
            <a:chExt cx="4497" cy="1316"/>
          </a:xfrm>
        </p:grpSpPr>
        <p:sp>
          <p:nvSpPr>
            <p:cNvPr id="5" name="AutoShape 39"/>
            <p:cNvSpPr>
              <a:spLocks noChangeArrowheads="1"/>
            </p:cNvSpPr>
            <p:nvPr/>
          </p:nvSpPr>
          <p:spPr bwMode="auto">
            <a:xfrm>
              <a:off x="657" y="2341"/>
              <a:ext cx="907" cy="1316"/>
            </a:xfrm>
            <a:prstGeom prst="homePlate">
              <a:avLst>
                <a:gd name="adj" fmla="val 29477"/>
              </a:avLst>
            </a:prstGeom>
            <a:solidFill>
              <a:srgbClr val="FF9900"/>
            </a:solidFill>
            <a:ln w="381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charset="-120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charset="-120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charset="-120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charset="-120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charset="-120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zh-TW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標楷體" pitchFamily="65" charset="-120"/>
                </a:rPr>
                <a:t>成長</a:t>
              </a:r>
            </a:p>
            <a:p>
              <a:pPr algn="ctr">
                <a:defRPr/>
              </a:pPr>
              <a:r>
                <a:rPr lang="zh-TW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標楷體" pitchFamily="65" charset="-120"/>
                </a:rPr>
                <a:t>階段</a:t>
              </a:r>
            </a:p>
            <a:p>
              <a:pPr algn="ctr">
                <a:defRPr/>
              </a:pPr>
              <a:r>
                <a:rPr lang="en-US" altLang="zh-TW" sz="2000" dirty="0">
                  <a:solidFill>
                    <a:schemeClr val="bg1"/>
                  </a:solidFill>
                  <a:latin typeface="新細明體" charset="-120"/>
                </a:rPr>
                <a:t>(growth </a:t>
              </a:r>
            </a:p>
            <a:p>
              <a:pPr algn="ctr">
                <a:defRPr/>
              </a:pPr>
              <a:r>
                <a:rPr lang="en-US" altLang="zh-TW" sz="2000" dirty="0">
                  <a:solidFill>
                    <a:schemeClr val="bg1"/>
                  </a:solidFill>
                  <a:latin typeface="新細明體" charset="-120"/>
                </a:rPr>
                <a:t>stage)</a:t>
              </a:r>
            </a:p>
          </p:txBody>
        </p:sp>
        <p:sp>
          <p:nvSpPr>
            <p:cNvPr id="6" name="AutoShape 40"/>
            <p:cNvSpPr>
              <a:spLocks noChangeArrowheads="1"/>
            </p:cNvSpPr>
            <p:nvPr/>
          </p:nvSpPr>
          <p:spPr bwMode="auto">
            <a:xfrm>
              <a:off x="1414" y="2341"/>
              <a:ext cx="1058" cy="1316"/>
            </a:xfrm>
            <a:prstGeom prst="chevron">
              <a:avLst>
                <a:gd name="adj" fmla="val 25000"/>
              </a:avLst>
            </a:prstGeom>
            <a:solidFill>
              <a:srgbClr val="FF9900"/>
            </a:solidFill>
            <a:ln w="381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charset="-120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charset="-120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charset="-120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charset="-120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charset="-120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zh-TW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標楷體" pitchFamily="65" charset="-120"/>
                </a:rPr>
                <a:t>  </a:t>
              </a:r>
              <a:r>
                <a:rPr lang="zh-TW" altLang="en-US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標楷體" pitchFamily="65" charset="-120"/>
                </a:rPr>
                <a:t>探索</a:t>
              </a:r>
              <a:endParaRPr lang="en-US" altLang="zh-TW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endParaRPr>
            </a:p>
            <a:p>
              <a:pPr algn="ctr">
                <a:defRPr/>
              </a:pPr>
              <a:r>
                <a:rPr lang="zh-TW" altLang="en-US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標楷體" pitchFamily="65" charset="-120"/>
                </a:rPr>
                <a:t>  </a:t>
              </a:r>
              <a:r>
                <a:rPr lang="zh-TW" alt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標楷體" pitchFamily="65" charset="-120"/>
                </a:rPr>
                <a:t>階段</a:t>
              </a:r>
            </a:p>
            <a:p>
              <a:pPr algn="ctr">
                <a:defRPr/>
              </a:pPr>
              <a:r>
                <a:rPr lang="zh-TW" altLang="en-US" sz="2400" dirty="0">
                  <a:solidFill>
                    <a:schemeClr val="bg1"/>
                  </a:solidFill>
                  <a:ea typeface="標楷體" pitchFamily="65" charset="-120"/>
                </a:rPr>
                <a:t>    </a:t>
              </a:r>
              <a:r>
                <a:rPr lang="en-US" altLang="zh-TW" sz="2000" dirty="0" smtClean="0">
                  <a:solidFill>
                    <a:schemeClr val="bg1"/>
                  </a:solidFill>
                  <a:latin typeface="新細明體" charset="-120"/>
                </a:rPr>
                <a:t>(exploration </a:t>
              </a:r>
            </a:p>
            <a:p>
              <a:pPr algn="ctr">
                <a:defRPr/>
              </a:pPr>
              <a:r>
                <a:rPr lang="en-US" altLang="zh-TW" sz="2000" dirty="0" smtClean="0">
                  <a:solidFill>
                    <a:schemeClr val="bg1"/>
                  </a:solidFill>
                  <a:latin typeface="新細明體" charset="-120"/>
                </a:rPr>
                <a:t>stage</a:t>
              </a:r>
              <a:r>
                <a:rPr lang="en-US" altLang="zh-TW" sz="2000" dirty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)</a:t>
              </a:r>
            </a:p>
          </p:txBody>
        </p:sp>
        <p:sp>
          <p:nvSpPr>
            <p:cNvPr id="7" name="AutoShape 41"/>
            <p:cNvSpPr>
              <a:spLocks noChangeArrowheads="1"/>
            </p:cNvSpPr>
            <p:nvPr/>
          </p:nvSpPr>
          <p:spPr bwMode="auto">
            <a:xfrm>
              <a:off x="2319" y="2341"/>
              <a:ext cx="1059" cy="1316"/>
            </a:xfrm>
            <a:prstGeom prst="chevron">
              <a:avLst>
                <a:gd name="adj" fmla="val 25000"/>
              </a:avLst>
            </a:prstGeom>
            <a:solidFill>
              <a:srgbClr val="FF9900"/>
            </a:solidFill>
            <a:ln w="381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charset="-120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charset="-120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charset="-120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charset="-120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charset="-120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zh-TW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標楷體" pitchFamily="65" charset="-120"/>
                </a:rPr>
                <a:t>   </a:t>
              </a:r>
              <a:r>
                <a:rPr lang="zh-TW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標楷體" pitchFamily="65" charset="-120"/>
                </a:rPr>
                <a:t>建立</a:t>
              </a:r>
            </a:p>
            <a:p>
              <a:pPr algn="ctr">
                <a:defRPr/>
              </a:pPr>
              <a:r>
                <a:rPr lang="zh-TW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標楷體" pitchFamily="65" charset="-120"/>
                </a:rPr>
                <a:t>   階段</a:t>
              </a:r>
            </a:p>
            <a:p>
              <a:pPr algn="ctr">
                <a:defRPr/>
              </a:pPr>
              <a:r>
                <a:rPr lang="en-US" altLang="zh-TW" sz="2000" dirty="0" smtClean="0">
                  <a:solidFill>
                    <a:schemeClr val="bg1"/>
                  </a:solidFill>
                  <a:latin typeface="新細明體" charset="-120"/>
                </a:rPr>
                <a:t>     </a:t>
              </a:r>
              <a:r>
                <a:rPr lang="en-US" altLang="zh-TW" sz="1700" dirty="0" smtClean="0">
                  <a:solidFill>
                    <a:schemeClr val="bg1"/>
                  </a:solidFill>
                  <a:latin typeface="新細明體" charset="-120"/>
                </a:rPr>
                <a:t>(establishment</a:t>
              </a:r>
            </a:p>
            <a:p>
              <a:pPr algn="ctr">
                <a:defRPr/>
              </a:pPr>
              <a:r>
                <a:rPr lang="en-US" altLang="zh-TW" sz="1700" dirty="0" smtClean="0">
                  <a:solidFill>
                    <a:schemeClr val="bg1"/>
                  </a:solidFill>
                  <a:latin typeface="新細明體" charset="-120"/>
                </a:rPr>
                <a:t> stage</a:t>
              </a:r>
              <a:r>
                <a:rPr lang="en-US" altLang="zh-TW" sz="1700" dirty="0">
                  <a:solidFill>
                    <a:schemeClr val="bg1"/>
                  </a:solidFill>
                  <a:latin typeface="新細明體" charset="-120"/>
                </a:rPr>
                <a:t>)</a:t>
              </a:r>
            </a:p>
          </p:txBody>
        </p:sp>
        <p:sp>
          <p:nvSpPr>
            <p:cNvPr id="8" name="AutoShape 42"/>
            <p:cNvSpPr>
              <a:spLocks noChangeArrowheads="1"/>
            </p:cNvSpPr>
            <p:nvPr/>
          </p:nvSpPr>
          <p:spPr bwMode="auto">
            <a:xfrm>
              <a:off x="3228" y="2341"/>
              <a:ext cx="1058" cy="1316"/>
            </a:xfrm>
            <a:prstGeom prst="chevron">
              <a:avLst>
                <a:gd name="adj" fmla="val 25000"/>
              </a:avLst>
            </a:prstGeom>
            <a:solidFill>
              <a:srgbClr val="FF9900"/>
            </a:solidFill>
            <a:ln w="381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charset="-120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charset="-120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charset="-120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charset="-120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charset="-120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zh-TW" sz="2400" dirty="0">
                  <a:solidFill>
                    <a:schemeClr val="bg1"/>
                  </a:solidFill>
                  <a:ea typeface="標楷體" pitchFamily="65" charset="-120"/>
                </a:rPr>
                <a:t>   </a:t>
              </a:r>
              <a:r>
                <a:rPr lang="zh-TW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標楷體" pitchFamily="65" charset="-120"/>
                </a:rPr>
                <a:t>維持</a:t>
              </a:r>
            </a:p>
            <a:p>
              <a:pPr algn="ctr">
                <a:defRPr/>
              </a:pPr>
              <a:r>
                <a:rPr lang="zh-TW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標楷體" pitchFamily="65" charset="-120"/>
                </a:rPr>
                <a:t>   階段</a:t>
              </a:r>
            </a:p>
            <a:p>
              <a:pPr algn="ctr">
                <a:defRPr/>
              </a:pPr>
              <a:r>
                <a:rPr lang="zh-TW" altLang="en-US" sz="2400" dirty="0">
                  <a:solidFill>
                    <a:schemeClr val="bg1"/>
                  </a:solidFill>
                  <a:ea typeface="標楷體" pitchFamily="65" charset="-120"/>
                </a:rPr>
                <a:t> </a:t>
              </a:r>
              <a:r>
                <a:rPr lang="zh-TW" altLang="en-US" sz="2400" dirty="0" smtClean="0">
                  <a:solidFill>
                    <a:schemeClr val="bg1"/>
                  </a:solidFill>
                  <a:ea typeface="標楷體" pitchFamily="65" charset="-120"/>
                </a:rPr>
                <a:t>   </a:t>
              </a:r>
              <a:r>
                <a:rPr lang="en-US" altLang="zh-TW" sz="1700" dirty="0" smtClean="0">
                  <a:solidFill>
                    <a:schemeClr val="bg1"/>
                  </a:solidFill>
                  <a:latin typeface="新細明體" charset="-120"/>
                </a:rPr>
                <a:t>(maintenance</a:t>
              </a:r>
            </a:p>
            <a:p>
              <a:pPr algn="ctr">
                <a:defRPr/>
              </a:pPr>
              <a:r>
                <a:rPr lang="en-US" altLang="zh-TW" sz="1700" smtClean="0">
                  <a:solidFill>
                    <a:schemeClr val="bg1"/>
                  </a:solidFill>
                  <a:latin typeface="新細明體" charset="-120"/>
                </a:rPr>
                <a:t> stage)</a:t>
              </a:r>
              <a:endParaRPr lang="en-US" altLang="zh-TW" sz="1700" dirty="0">
                <a:solidFill>
                  <a:schemeClr val="bg1"/>
                </a:solidFill>
                <a:latin typeface="新細明體" charset="-120"/>
              </a:endParaRPr>
            </a:p>
          </p:txBody>
        </p:sp>
        <p:sp>
          <p:nvSpPr>
            <p:cNvPr id="9" name="AutoShape 43"/>
            <p:cNvSpPr>
              <a:spLocks noChangeArrowheads="1"/>
            </p:cNvSpPr>
            <p:nvPr/>
          </p:nvSpPr>
          <p:spPr bwMode="auto">
            <a:xfrm>
              <a:off x="4134" y="2341"/>
              <a:ext cx="1020" cy="1316"/>
            </a:xfrm>
            <a:prstGeom prst="chevron">
              <a:avLst>
                <a:gd name="adj" fmla="val 25000"/>
              </a:avLst>
            </a:prstGeom>
            <a:solidFill>
              <a:srgbClr val="FF9900"/>
            </a:solidFill>
            <a:ln w="381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charset="-120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charset="-120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charset="-120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charset="-120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charset="-120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zh-TW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標楷體" pitchFamily="65" charset="-120"/>
                </a:rPr>
                <a:t>   </a:t>
              </a:r>
              <a:r>
                <a:rPr lang="zh-TW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標楷體" pitchFamily="65" charset="-120"/>
                </a:rPr>
                <a:t>衰退</a:t>
              </a:r>
            </a:p>
            <a:p>
              <a:pPr algn="ctr">
                <a:defRPr/>
              </a:pPr>
              <a:r>
                <a:rPr lang="zh-TW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標楷體" pitchFamily="65" charset="-120"/>
                </a:rPr>
                <a:t>    階段</a:t>
              </a:r>
            </a:p>
            <a:p>
              <a:pPr algn="ctr">
                <a:defRPr/>
              </a:pPr>
              <a:r>
                <a:rPr lang="zh-TW" altLang="en-US" sz="2400" dirty="0">
                  <a:solidFill>
                    <a:schemeClr val="bg1"/>
                  </a:solidFill>
                  <a:ea typeface="標楷體" pitchFamily="65" charset="-120"/>
                </a:rPr>
                <a:t>     </a:t>
              </a:r>
              <a:r>
                <a:rPr lang="en-US" altLang="zh-TW" sz="2000" dirty="0">
                  <a:solidFill>
                    <a:schemeClr val="bg1"/>
                  </a:solidFill>
                  <a:latin typeface="新細明體" charset="-120"/>
                </a:rPr>
                <a:t>(decline </a:t>
              </a:r>
            </a:p>
            <a:p>
              <a:pPr algn="ctr">
                <a:defRPr/>
              </a:pPr>
              <a:r>
                <a:rPr lang="en-US" altLang="zh-TW" sz="2000" dirty="0">
                  <a:solidFill>
                    <a:schemeClr val="bg1"/>
                  </a:solidFill>
                  <a:latin typeface="新細明體" charset="-120"/>
                </a:rPr>
                <a:t>   stage)</a:t>
              </a:r>
            </a:p>
          </p:txBody>
        </p:sp>
      </p:grpSp>
      <p:pic>
        <p:nvPicPr>
          <p:cNvPr id="1027" name="Picture 3" descr="C:\Users\chungmanshing\AppData\Local\Microsoft\Windows\Temporary Internet Files\Content.IE5\52FPEYBB\student_at_desk_2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869160"/>
            <a:ext cx="936104" cy="1440160"/>
          </a:xfrm>
          <a:prstGeom prst="rect">
            <a:avLst/>
          </a:prstGeom>
          <a:noFill/>
        </p:spPr>
      </p:pic>
      <p:sp>
        <p:nvSpPr>
          <p:cNvPr id="10" name="矩形 9"/>
          <p:cNvSpPr/>
          <p:nvPr/>
        </p:nvSpPr>
        <p:spPr>
          <a:xfrm>
            <a:off x="6732240" y="6488668"/>
            <a:ext cx="2088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 smtClean="0">
                <a:latin typeface="+mn-ea"/>
              </a:rPr>
              <a:t>Donald</a:t>
            </a:r>
            <a:r>
              <a:rPr lang="zh-TW" altLang="en-US" b="1" dirty="0" smtClean="0">
                <a:latin typeface="+mn-ea"/>
              </a:rPr>
              <a:t>　</a:t>
            </a:r>
            <a:r>
              <a:rPr lang="en-US" altLang="zh-TW" b="1" dirty="0" smtClean="0">
                <a:latin typeface="+mn-ea"/>
              </a:rPr>
              <a:t>Super</a:t>
            </a:r>
            <a:endParaRPr lang="zh-TW" altLang="en-US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accent3"/>
                </a:solidFill>
              </a:rPr>
              <a:t>中三選科是生涯規劃的例子</a:t>
            </a:r>
            <a:endParaRPr lang="zh-TW" altLang="en-US" b="1" dirty="0">
              <a:solidFill>
                <a:schemeClr val="accent3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b="1" dirty="0" smtClean="0"/>
              <a:t>1.</a:t>
            </a:r>
            <a:r>
              <a:rPr lang="zh-TW" altLang="en-US" b="1" dirty="0" smtClean="0"/>
              <a:t>選科影響高中三年的學習生活</a:t>
            </a:r>
            <a:endParaRPr lang="en-US" altLang="zh-TW" b="1" dirty="0" smtClean="0"/>
          </a:p>
          <a:p>
            <a:r>
              <a:rPr lang="en-US" altLang="zh-TW" b="1" dirty="0" smtClean="0"/>
              <a:t>2.</a:t>
            </a:r>
            <a:r>
              <a:rPr lang="zh-TW" altLang="en-US" b="1" dirty="0" smtClean="0"/>
              <a:t>了解科目的課程和考核</a:t>
            </a:r>
            <a:endParaRPr lang="en-US" altLang="zh-TW" b="1" dirty="0" smtClean="0"/>
          </a:p>
          <a:p>
            <a:r>
              <a:rPr lang="en-US" altLang="zh-TW" b="1" dirty="0" smtClean="0"/>
              <a:t>3.</a:t>
            </a:r>
            <a:r>
              <a:rPr lang="zh-TW" altLang="en-US" b="1" dirty="0" smtClean="0"/>
              <a:t>訂出想修讀的科目</a:t>
            </a:r>
            <a:endParaRPr lang="en-US" altLang="zh-TW" b="1" dirty="0" smtClean="0"/>
          </a:p>
          <a:p>
            <a:r>
              <a:rPr lang="en-US" altLang="zh-TW" b="1" dirty="0" smtClean="0"/>
              <a:t>4.</a:t>
            </a:r>
            <a:r>
              <a:rPr lang="zh-TW" altLang="en-US" b="1" dirty="0" smtClean="0"/>
              <a:t>了解成功修讀的準則</a:t>
            </a:r>
            <a:endParaRPr lang="en-US" altLang="zh-TW" b="1" dirty="0" smtClean="0"/>
          </a:p>
          <a:p>
            <a:r>
              <a:rPr lang="en-US" altLang="zh-TW" b="1" dirty="0" smtClean="0"/>
              <a:t>5.</a:t>
            </a:r>
            <a:r>
              <a:rPr lang="zh-TW" altLang="en-US" b="1" dirty="0" smtClean="0"/>
              <a:t>努力達致準則</a:t>
            </a:r>
            <a:endParaRPr lang="en-US" altLang="zh-TW" b="1" dirty="0" smtClean="0"/>
          </a:p>
        </p:txBody>
      </p:sp>
      <p:sp>
        <p:nvSpPr>
          <p:cNvPr id="2050" name="AutoShape 2" descr="data:image/jpeg;base64,/9j/4AAQSkZJRgABAQAAAQABAAD/2wCEAAkGBxQTEhUTEhQWFRUXGBYYGRgXFxwcHBcdFxscFhcYGhweHCogGB0nGxYYIT0hJSorLi4xHR8zODMsNygtLiwBCgoKDg0OGxAQGjQkICQsNyw3LzQsLC4sNDQsNCwsLCwuLCwsLCw1LCwsLCwsLCwsLCwsLCwsLCwsLCwsLCwsLP/AABEIAFwBkQMBIgACEQEDEQH/xAAcAAACAwEBAQEAAAAAAAAAAAAABgQFBwEDAgj/xABLEAABAwIEAwQGBgUICQUAAAABAAIDBBEFBhIhEzFBByJRYRQycYGRoSNCUrHB0SRicnOyFTM0Q4KS0vAWJVNUY4OTwvE1ZKKz4v/EABkBAQADAQEAAAAAAAAAAAAAAAABAgMEBf/EAC4RAAICAQQABAMIAwAAAAAAAAABAhEDBBIhMTJBUWEicfAFExQjM4Gx0RVCkf/aAAwDAQACEQMRAD8A09CELrPBBCVK/PsEbnM0Sue0kEWAsRsRcledFmeolinl9H4cbYnPjebkam773tqB8h0U0V3Ib0KiyZiklTT8SUgu1ubsLCwtbb3qVXY/TwvLJZWtcLGxv15dFBNlmhIea842dF6HM0g6uJYX6i3MeF0xHNlH/t2fP8lNEbkXSErY1nNkLohHGZmyt1NLXWv3iywGkk7hQP8AT92rR6HJr+zqOr4aLpQ3IeEJHiz+5xIbRyOI5gOJt7bM2Umkz7GYnSyRPaGvawBpDiS5rnX6W9VKG5DehZ1U59d6S10eo0+2phYA7wdY338R8F647n7U1opQ5rr3c57RyHQC5vdKG5GgIS9gWb6eZzInGQPLSXPcxrWDS0ucT3jYWBUPEc1D0+OGCaL0ezeJI+2nmS7S64302HtKizTY6sbUJbzrj/AbT+iyxvdM64JsW6PVuTewGrr5HwV03EYdh6RTucbDuzM3J2sBqvz6JYcGm16EpCUMxZidHV00cUzOG4gS2LSB39JBP1dlJzTmiOKJ7YpRxrNLLDUCCeYNtJ2upopaGZCVcEzjAYY+PMONbvd087nwFuVl8ZxzA6F8DYZWAl9pBdpIHd9YfV2JShaG1CSMbzRM2pkjglgEbYw9rnWId3bkNdeziTyCgQ5tq3GIcWmHFDjuAOHpvtJv3Sbbe0JRG5GjIVBkvF5KmF0kunUJC0aRYWAB/FX6glOwQhCEghCEAIQhACF5VVS2Npe82A+fkPEpQrMxEyse6zWMdcNJtfpufHdUnkUezpwaWea3HpfVDohLMGdIXGwFzzs1zSqDOOYnucwQSSRt0nUAbXN/EeSrLNFKzTH9n5py2tV7mioVBkGRz6GEklx+kBJNybSOHNMYgd4LRPizmnjcZuPo6PNAK5M9rPXexvtcB+KSa6tLKiR8L9i692m4NwPcd1SeRRNtPpJ5W11/A7oS5QZnB2mbb9ZvL3jp7lf09Q141McHDyP+bK0Zxl0Z5tPkxeNf0eiEIVjEEIQgBCEIAQhCAEIQgBedRLpY51r6Wl1vGwvZeiEBl+YczMnhe0Uhic8tJkNuhvudIK+4c2WovRuA/wDmizXfbf63LkrLtExYPDKOHvvLgXBu9j9VntJN/KyYK+k4WHSRfYp3NPtDd/mrFObEzK2a/RoOFwHyd5ztTTtvbbkfBSKlrJ8Uj4rRofGxxa7kLx3APvV52a/0P/mP/BSMaydBUymWR0ocQBZpaBtsObShFOhT7QMPgifTiBjGhwfq09bFtr7+ZV1nHBqWOlkfFHG1402LefrAHr4Jbzll2KkdC2JzyJNV9ZB5FoFrNHimg9nNL9uf+8z/AAIRzb4FeP18L9jP/vcr+gk42NSPbuI2uF/2QG/eSqzNdJHS1FEwF3Dja0kk963FcSdgN+fJTcsYrh9I6QiaRxe71nRm4aNw3zNyTf2ISu6PnJ2IxRVFYJZWRankDW7Tez3XUXKM7osPrpWGz2Oh0mwNrkjkfIq4rq/ApXl72v1O3JAkFz4kA2uqPLv/AKXiPth+8qjdo2jBRl2nw+vkS2YxWej8b+UKYHQXcK8fE2+rpt63kpozZUtpqB+ppdNLK2QuY03DZGtFtttiVSR0p9C1fyZf6Mn0nWfD+cty25r3joZZKPDTHG94bPMXFjHODRxW7usNuR5+CikaRlNdN9e/qvUuo66R1Ri0TnksZBUaWnk3ukbeCX6BlB/Jby8s9M7+m5Or1u7ty9VXFJ/TMY/cVH3FVWHuoP5KeH8P0zv6b31+t3bf2UX9Eydvmupd/M7gWDQF1O7EJiY5o2thaC4W7xbZx5Na0+f1lYZry5BR1tA2naRrlYXanF19MkYHPlzKt4sumswamaywlYA6Mk2+sQ4E+z7goOYWPOJYZBI4SSRiLWW8j9Jcn4Muou32WeNRh4fSn8yqzthVHBWwtYfonHVUWfqIu/vct2nTfZe+YKzDXURbTEcUBrWB7DxAA7lqt4X6ox7LUFLiNHEy72yytc8PsQbygabAcrGyndosdO+aOjpIY/SHvbrcxou2+wbccj1PgApT6KTg/jdJc/VCtiVRTGkpmx6eM0gykNsbb8zbforDOTKZxgniIPFfeQ3NyG2aTY7jkeisa3B4KDEGsqY2upZmNDXuFwxwABPl3hv5OB6KJnjLMVNNC9m7ZpBsLaA27dm29qupJmE8Uop35cfXzOYqKbWBTuohGGNsJw8v6nfysQqDDdPEkuaUb/1ocWcz/N23A9vRX+c6RvGdCH0kLRpLQQWyAWtuQ07KhfNxhw3OpYwzk/Tp4ltvWAu7x6Kxm+zRslPZwXNaYC4PJdwAQ3cDTe/WwTAlzJBvE83pyNQAMAsNhydtud/mmNVZouhPxbNtRFNJGykL2tdYOtJ3vPZtlE/03qv9xd8Jf8KfNSNR8UFe4nYTm2olmjjfSFjXuALrSd0eO7bJwXdS4oAIQhCRQzSyQSXebsPqW5DxHtSri9KZA0Nbexud28gN+fM+QWqVVK2VpY4XB/yCPNLEGXiKgQyX0uuQ4dQATcefRcmXG1K/U97Q6qMse18OIkYJRuZI4vY9vdIF2kD6pvcjyXcc9ZvsK1mHLFO3m0u/ad+Vkl9p9GyN1OI2BoIkvbru1ZyxtK2dWLVQyZFFEHLOMTR0rI45C1odJyA6vcTvbzUXMOLzWH0z7kHmdjbfe/L3KdlDA5Z6fVHpsHvbubb3v+Ktp8iSSEF5bYBwsHc9Qt0F/glSZMp4oyd1Yh0kp4oBLnDU0byE2J3JJaAHeFvJMau4+zqzmv1AFpB2c4g25XuPusvXEsrvijdJrDtNrgA8r2J9yOEgtRibpMoAm3LeAuaBM+4J5N5XHifyUXDKKGmaKitkZGPqNebX8DbmfYFGxTtVp2XEEckx8T3G/Pf5KYuMOZM59RklkThjX7jgQuLKa7tRqn+pHBGPY5x+JcB8lCHaLXfai/6Q/NX/ABuI83/HZfY2NCzfA+0iV72xy0/ELthwAdR/sEm/xWjMdcA2IuL2IsR5EeK2x58c+mc+TTZcfiR9IQhamAIQhACEIQAuObcEHkdl1CAX8DyjDTSulBc91zo1fUB8PE/rFW+JUvFhkivbWxzb87XFrqShCKKnLOD+iw8LXr7znXtbnbb5K2QhAL2actemOidxNHD1fVve5B8duSYiuLoF9ggoq6/KsdXPHI8uvGBsLaSA7VZwI3veyYG5cpBt6PF/cb+Sn0kGhtuvVeywnNtnq4NPGCtrllWcu0v+7w/9Nv5KijyBFHSz08Mjxx9F3PsbaDfYABOKFRSZs8UH2hLrch8SCCE1MjOFGY3aBtICb95t/wDN1Y/6JMFB6EyR7Rz4n1r6tZO1ut9kxoU7mQsMFzXlQm4FkBlOyoHGe908boi4gd0OBBIHU79Sil7OqZtMYHWc83+m0gPFzcW58uSckJvl6kLT40qoXZ8qtNCKJsjgGgaZPrAh2q+1vYoOWsgRUswndK+aQX0l1gASLE+JNjbmnBUecqupipZJKRgfKB13IHVzW/WI52+/km5iWLGvia6Keh7PImVXpLpXvs8yNYQAASSQL8yATy2VhgOTKelnknZdznk6dRvwwfWA6m5vuemyUOzrtFL3CmrX3e42jlO2onkx9tgfA9eXPnW5hzdiP8oy0tNNb6Xhxt0R9bWGpzfPmSjm2YKWGMVNLz/ezT8zYBHWwmKTbq1w5sd0I/LqlqTs1jMkR48nDiEdozvuy1yCT3dRHQJLxbNOMUk8cNTMGucGusGQuu0uLeYb4tKmZnzdiDcSkpaecNBkZHG0sjsC8NAuSwnm7mik10RPJilzKLvr65NAxTBIi/W+Jj7/AFnNBPkCbJcwnKMcUsr36JGvN2sLBZm5Nhf22StmfMGM0ZaypqGfSAkaWRO2Gxv9HtzWluY9sIktrPDD9rDUdOojyJK1hkvhnJkxpye1M+KamZGNMbGsF72aABfx2Xqs6m7URbuU5/tP/IKpqu0KtlOmFrI7/YZqd8XX+5S8kTI1tCS6HNj6eiY+uZIJtWkAizpRz1gHlYc+W480xYJj0FU28Lw4jm07Ob7Wn7+SspJiizsuLHMcxmobXysbNIGiawaHmwGobW8FsaiMrAKJide2Fhc7nyaPEr2q6hsbC9+zR8/ADzSLiVc6Z5c73D7I8FTLk2r3O3R6R5pW/Cvqh9y7IXwMkdu52on+8RYKxLASCRuOXlfY/JZDW4pNCy8ZdYeD7BtzYG1/Eow3HqsnQ5z7t9dwlBAvuORNyfALFZeOT0ZaHluLo19Z52sjen/5n/ao4xmoH9dJ8VSZorpJeHxHl9tVr9OSrPInGjXT6SWPIpNjj2Tu/RZR4TO+bWlOqQ+yR30NQPCVvzYE+LaHhRxapfnS+YJczlmllHGABxJ5No4hvf8AWcB9UfNMaW58KdFOJIWRufI4cWqnfd7Wg+pGy1ht3QBYC9zc865ZbYtlMMVKVMxfFvSp6l3HEj6jmWkbtBGq2keoACDbooLaZ50WY48T1ABcv3t3R13X6HiwWBvFtGLzFxkcblz9XO7udrbW5WX3DhULJOK2Nok0tYHW9VreTW/ZHsXjN27PXSo/PlfglVGO9BKw/rRut8bKBG8nmLHwK/SjKxxmdFwnhoYHcU20OJNiwb31Dnyso+I4BTT/AM9BG/zLQD8RuoJEHsckjvMLRiTazi76Rw8Gt6NHiOpWmXa+9iDYkGx5EcwfPySrDkCGGQyUk01M4gtJaWv7psSBrBI5DkVNy5gYouI1sskoe7UeJY9483Cwvc9UdExTfRauFjYoBUTHcbigj1PPePqt6uP4DzSLgGY3xzkyG8cjiXD7JcfWHhzXuaGGacHvXC69zxtZhxN7sffmvI0VCELc8wEIQgBCEIAQhSYqF7ulh5qG0uy0YSk6SIyFZNwzxd8AunDB9oqv3kTb8Ll9CsU/C4LnUemwXH4Y7oQfbsrGGPS0DwVZzVcGun08lO5Lo+0IQsT0QQhCAEIQgBCEIAVLmXNEFCGGoLgHkhulpdy3N7cldKgzZlaCuawTl4EZcRpIHMb328kKz3V8PZnlNX4Ia01FpXOe5pbEYjoa8n1rdbmxsdgUvZnia/GZWPk4TXTgGS9tANu9fpZfOScKbPikbYgTDHIZLnfuRm7b+0ho96Z+0R+FiskE8VSJ9LS50OjS67QWkhzudrDl0Q853PHbpclNj2D0FO6J7q6SpJdvw9DywN3ubu5X6XVfmV7JsVc4vMUckkR1kWLGuazv78rDdU+X5KdszXVbHvhF7tjtcnpzI28d1d59xujq3tlpopY5LAP1hoDg0WbYBx3HLpsAhk5KUW+Fz0WGYsv0MTA92IPqDqDdLCx7gDzIu7kFrdDicJoW1F3CERa7ub3g1o5lov0F7BYZgkuFtjaaqOqfKL6hGWBh3OkC7g71bfNbuKWOpouGwGOKWHSAAAWte2w23FwCh16d7rarroyzEqrAxDPwBeZzJdBcyU99zTptq2b3iPYqbs1xuCknkfUP0NdHpB0l29wegNtlb55yJS0FNxBNK6RxDY2u02J6k2F7AX+STcvQUz5dFXI+JhFg9gBAP61+TfMKbOSalGaTSTNeqaahxiNxYS4x90SBrmuYTvbvDvDy5JBGSKynrY42EgE3bOzYBo3cT4Ot9U8/NTsyYHUUMI9BfI6mcWyulY4atQFh6tiGW3vuF75X7SHEthrBquQGytG4J2Gto9b2jfyVuL5E6fD7FPHW/wCsZBe/04Fz17w3X6Hp6Bo3PePyX58zCy2KSj/3A/iC/R4UbnzR0aTHFt7l0UGasEdUMGg7tvZnIH8is4qadzHFrgQRsQei2ZVWOYHHUN37r+jh9x8Qs5Rs9bHl28Poy1uCT1LbRX03s8hmo8uQ3sCpNHkqpjNmNfwtyWOa297WuHXHzT5k/DnwCWN4t3gQehFrXB9yYlCiWlmafBl7csT/AGD73NH4qgzjhD4Gxl4A1FwHeB5AeC2meG+45/es47WB9FB+27+FTKC2topi1GR5VF9Hj2Ru7tSP14z/APG34LQVnHZG7v1Q8oj/ABBaOtcfhRx6xfnSBQsRw+ObSJWhwY9sjdyLOabtOxU1ccFTUQc8bSKYJqE02eVje6+1xC8Y9i7OoVc/FNLtLo3j2WKsAVCdlpQlHsEr5qxh0QDY9nu5H7IHW3irrE69sbHOPJoubfcFm+J1hlkc93XkPAdAvQ0Gm+9nukuF/JhnyfdxpdstsXca2lD2gCWE98Xt3SLEjyJsfiqHDqH6SPUA672gt6EE9V9wTOae6bagWu8weYPwCnYW288I/wCIz717+5xVLo8pQSTo0GyFOkjB5qJLHZcidnBPG4nwhCFJQF1rSTYc1xWmG09hqPM8vIKspUjTDieSVHpSUYbud3fd7FKQhc7bfZ7EIKCpAhCFBYEIQgBCEIAQhCAEIQgBCEIAVTmqknmpZYqYtEkjSzU8kBods43AJva/RWyh4viUdPC+aU2YwEnz8APEk7WQiVVyfnPHcHmoJ+A97eJpaSYnOsA69gTYG+17eYTfPmuihAgqMPZNNGxsbpXiNznFrQLkubqSvHiLarEWz1ThGx8zXPJuQ1rTcN28gG+9N+fcyCOX9Hp6KRko1MnEbJHOPIg7bOB8b8wh5cGkpSi+L+Yi5axCKCdsk8LZ4wHAxuDSCSLA94EbKyzdj9LUtjFNRspi0kuLQwagRsO6Amfs8y1Vvn49RBFwH+uJ4mjUOhjZp7p9wHtTZnrJ5mp9FFDTRuvd30bWucBvpY4N7u//AJQtDDN43X8cmdZczVQwU7Ip8Pjnkbq1SObGS67iR6zSdgQPctbwfMcTsOFaIzHE2N7uG2xLWxlzbACw+qsgpMRqqSZsFRRwyuJDWslp2Xdc2Gl4b3t+u63Olo2cDhcNjGlpa6NgGluod5oAAHMnohtpnJ2r69jAsdxSfFKl8lrNjjkeG32ijjaXknzNufUkdAo2VsvOreMxhtIyPWwHk4g20nwuOvitWp8oR4fhlaAdcr4J9T7dNDtLR5AfE3KT+xZt6mf90P4giOeWF71u7Yw5MrIKClEVVVMEhJc6Mvvwr/1YaOXifMlVL8RwWKrbVsL3Ftzwo4joL+jxqsARubcr7rmL9mlTUVc0jXwsY+Rzm3Li6x33Ab+KmUnY3/tav3Mjt8y4/crP0LRjkfhj0Z5jWKNlrZKlgOl0vEAdsbXBsbXsdlsWRM9ur5pIzE2MMYHCziSd7b7LHsVwxsNa+nBLmMmEdzzIuBvbrut+wHKlLSOLqeLS4jSXXJJHO258lUtpVk3vnz5LtCEIeiCEIQAs87YY/oYD/wAQ/wAJ/JaGkHthH6ND+9/7XKsvCzXCvzELvZK79IqR4xxn4Od+a05ZX2VPtVyjxh+54/NaotMXhRy679ZghCFochwhfOlfa8K6qbFG6R/qtFz+A952WM9PDI+VybY884cJlfieOxQP0PJ12vYC+3n4KDR5hE0nDa0tFibm29rbWSTLUullfK7m439ngPYAAF9Aq7+zcSVeZ1R1U+GxhzViTS3hNN9wXW8uTfjv7krPb3br2cLrkg2XXp8UcMFFGeXI8ktzOBuw+KtMuR6qqEeDi7+60lVdMCdVhs3c+Qvb7ymTItPqnfJ0YzSPa8/kPmtJ8JmTfA8rjm3Fl1C4zAjejHxXFKQrbmZ/dRIlNFqcB8fYr1VuEt3cfZ87/krJZ5HzR06OFQv1BCELM6wQhCAEIQgBCEIAQhCAEIQgBCEIASd2m5ZfWU30TncSK72sv3ZNtxblq8D+acUIVnFSVMy7L3ZXG6k/Si5tQ86gWn+aFtmW5O8T7bdLqlreySrY68EsUg6G5jd+Iv71taEMXpcbVUYTJkfF29ZD+zUH/EvE5Nxc82zH2z//ALW+IQr+Ej6v/p+fn5BxNxGqJxtyJkBt8XbLXez3Bn0lDHFKLSXe54vfdziRv+zZMiEL49PHG7RV5qic+iqmtBc50EwAAuSSxwAA6m6zfseweeGpldNDJGDEAC9pAJ1Dbda4hC0sSlNS9Dwjis4n4e9e6EKW7NIxS6MFzFgFU7EpZG08pYai4cGGxGob3tyW9BCFBnjxKDbXmCEIQ1BCEIASJ2vj9Ej/AHzf4XJ7SN2v/wBDZ++b9zlWXRph8aEzswd+nkeMEnyfGfzWtLH+zc/6xZ5xTfcD+C2BaYfCYa/9X9gQhC0OIEh58xfU70dh7rCC/wA3dG+77/Ym/G6l0VPLIz1mtJHt5fismbu7fe5ufPxXRgh/s/IvFEmBtgvtCFo3ZsCEIKAvez2O80xIuOHb4uH5J5ggawWY1rRzs0Ae/ZJ3ZwN5z+wP4k6rHM/jZhLsEIQsSoIQh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5" name="圖片 4"/>
          <p:cNvPicPr/>
          <p:nvPr/>
        </p:nvPicPr>
        <p:blipFill>
          <a:blip r:embed="rId2" cstate="print"/>
          <a:srcRect l="35216" t="40857" r="24542" b="46501"/>
          <a:stretch>
            <a:fillRect/>
          </a:stretch>
        </p:blipFill>
        <p:spPr bwMode="auto">
          <a:xfrm>
            <a:off x="539552" y="4149080"/>
            <a:ext cx="669674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2132856"/>
            <a:ext cx="7467600" cy="1143000"/>
          </a:xfrm>
        </p:spPr>
        <p:txBody>
          <a:bodyPr/>
          <a:lstStyle/>
          <a:p>
            <a:pPr algn="ctr"/>
            <a:r>
              <a:rPr lang="zh-TW" altLang="en-US" b="1" dirty="0" smtClean="0">
                <a:solidFill>
                  <a:schemeClr val="accent3"/>
                </a:solidFill>
              </a:rPr>
              <a:t>生涯規劃 </a:t>
            </a:r>
            <a:r>
              <a:rPr lang="en-US" altLang="zh-TW" b="1" dirty="0" smtClean="0">
                <a:solidFill>
                  <a:schemeClr val="accent3"/>
                </a:solidFill>
              </a:rPr>
              <a:t>:</a:t>
            </a:r>
            <a:r>
              <a:rPr lang="zh-TW" altLang="en-US" b="1" dirty="0" smtClean="0">
                <a:solidFill>
                  <a:schemeClr val="accent3"/>
                </a:solidFill>
              </a:rPr>
              <a:t> </a:t>
            </a:r>
            <a:r>
              <a:rPr lang="en-US" altLang="zh-TW" b="1" dirty="0" smtClean="0">
                <a:solidFill>
                  <a:schemeClr val="accent3"/>
                </a:solidFill>
              </a:rPr>
              <a:t>WHY?</a:t>
            </a:r>
            <a:endParaRPr lang="zh-TW" altLang="en-US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accent3"/>
                </a:solidFill>
              </a:rPr>
              <a:t>規劃有助事情發生</a:t>
            </a:r>
            <a:endParaRPr lang="zh-TW" altLang="en-US" b="1" dirty="0">
              <a:solidFill>
                <a:schemeClr val="accent3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zh-TW" altLang="en-US" b="1" dirty="0" smtClean="0"/>
              <a:t>萬丈高樓都是由規劃開始</a:t>
            </a:r>
            <a:endParaRPr lang="zh-TW" altLang="en-US" b="1" dirty="0"/>
          </a:p>
        </p:txBody>
      </p:sp>
      <p:pic>
        <p:nvPicPr>
          <p:cNvPr id="4" name="圖片 3" descr="http://focus.hk.88db.com/wp-content/uploads/2013/01/0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420888"/>
            <a:ext cx="360040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" name="Picture 1" descr="C:\Users\chungmanshing\AppData\Local\Microsoft\Windows\Temporary Internet Files\Content.IE5\OLSSRG58\330px-Skyscrapercompare.svg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420888"/>
            <a:ext cx="3600400" cy="33189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accent3"/>
                </a:solidFill>
              </a:rPr>
              <a:t>升學和就業需要 </a:t>
            </a:r>
            <a:endParaRPr lang="zh-TW" altLang="en-US" b="1" dirty="0">
              <a:solidFill>
                <a:schemeClr val="accent3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zh-TW" altLang="en-US" b="1" dirty="0" smtClean="0"/>
              <a:t>入職條件、院校收生要求</a:t>
            </a:r>
            <a:endParaRPr lang="zh-TW" altLang="en-US" b="1" dirty="0"/>
          </a:p>
        </p:txBody>
      </p:sp>
      <p:pic>
        <p:nvPicPr>
          <p:cNvPr id="7170" name="Picture 2" descr="http://www.iteencamp.icac.hk/Cmsassets/iSir_knowledge/Investigators/procedure_n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204864"/>
            <a:ext cx="7232484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壁窗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2276</TotalTime>
  <Words>726</Words>
  <Application>Microsoft Office PowerPoint</Application>
  <PresentationFormat>On-screen Show (4:3)</PresentationFormat>
  <Paragraphs>102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標楷體</vt:lpstr>
      <vt:lpstr>新細明體</vt:lpstr>
      <vt:lpstr>Arial</vt:lpstr>
      <vt:lpstr>Calibri</vt:lpstr>
      <vt:lpstr>Century Schoolbook</vt:lpstr>
      <vt:lpstr>Wingdings</vt:lpstr>
      <vt:lpstr>Wingdings 2</vt:lpstr>
      <vt:lpstr>壁窗</vt:lpstr>
      <vt:lpstr>生涯規劃 </vt:lpstr>
      <vt:lpstr>活動一 : 規劃你的長假期</vt:lpstr>
      <vt:lpstr>                    生涯規劃 : WHAT?</vt:lpstr>
      <vt:lpstr>IT IS……</vt:lpstr>
      <vt:lpstr>青少年正處於事業探索的階段</vt:lpstr>
      <vt:lpstr>中三選科是生涯規劃的例子</vt:lpstr>
      <vt:lpstr>生涯規劃 : WHY?</vt:lpstr>
      <vt:lpstr>規劃有助事情發生</vt:lpstr>
      <vt:lpstr>升學和就業需要 </vt:lpstr>
      <vt:lpstr>PowerPoint Presentation</vt:lpstr>
      <vt:lpstr>自己最清楚自己的需要</vt:lpstr>
      <vt:lpstr>突破自己、發展潛能</vt:lpstr>
      <vt:lpstr>PowerPoint Presentation</vt:lpstr>
      <vt:lpstr>PowerPoint Presentation</vt:lpstr>
      <vt:lpstr>不用後悔</vt:lpstr>
      <vt:lpstr>PowerPoint Presentation</vt:lpstr>
      <vt:lpstr>活動二 : 規劃10年後你的理想生活</vt:lpstr>
      <vt:lpstr>生涯規劃 : HOW?</vt:lpstr>
      <vt:lpstr>探索自我</vt:lpstr>
      <vt:lpstr>探索不同的職業</vt:lpstr>
      <vt:lpstr>認識不同院校的課程</vt:lpstr>
      <vt:lpstr>掌握外圍環境</vt:lpstr>
      <vt:lpstr>積極參加學校的活動</vt:lpstr>
      <vt:lpstr>深思熟慮自己的前途</vt:lpstr>
      <vt:lpstr>PowerPoint Presentation</vt:lpstr>
      <vt:lpstr>貫徹執行計劃</vt:lpstr>
      <vt:lpstr>活動三  : 寫下你的目標</vt:lpstr>
      <vt:lpstr>            生涯規劃 : TO DO OR NOT TO DO?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生涯規劃</dc:title>
  <dc:creator>chungmanshing</dc:creator>
  <cp:lastModifiedBy>CHOI, Yuet-ki</cp:lastModifiedBy>
  <cp:revision>149</cp:revision>
  <dcterms:created xsi:type="dcterms:W3CDTF">2015-12-30T01:43:54Z</dcterms:created>
  <dcterms:modified xsi:type="dcterms:W3CDTF">2023-07-20T06:54:56Z</dcterms:modified>
</cp:coreProperties>
</file>