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1"/>
  </p:notesMasterIdLst>
  <p:sldIdLst>
    <p:sldId id="256" r:id="rId2"/>
    <p:sldId id="283" r:id="rId3"/>
    <p:sldId id="284" r:id="rId4"/>
    <p:sldId id="288" r:id="rId5"/>
    <p:sldId id="263" r:id="rId6"/>
    <p:sldId id="285" r:id="rId7"/>
    <p:sldId id="287" r:id="rId8"/>
    <p:sldId id="286" r:id="rId9"/>
    <p:sldId id="264" r:id="rId10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53" y="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84E4D5-38FA-485A-9C76-B0ECA63A1ECD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4EBA6E8A-7571-40A8-B85E-4438A296E67F}">
      <dgm:prSet phldrT="[文字]"/>
      <dgm:spPr/>
      <dgm:t>
        <a:bodyPr/>
        <a:lstStyle/>
        <a:p>
          <a:r>
            <a:rPr lang="zh-TW" altLang="en-US" b="1" dirty="0" smtClean="0"/>
            <a:t>長、中、短期目標</a:t>
          </a:r>
          <a:endParaRPr lang="en-US" altLang="zh-TW" b="1" dirty="0" smtClean="0"/>
        </a:p>
        <a:p>
          <a:r>
            <a:rPr lang="zh-TW" altLang="en-US" b="1" dirty="0" smtClean="0"/>
            <a:t>及</a:t>
          </a:r>
          <a:endParaRPr lang="en-US" altLang="zh-TW" b="1" dirty="0" smtClean="0"/>
        </a:p>
        <a:p>
          <a:r>
            <a:rPr lang="zh-TW" altLang="en-US" b="1" dirty="0" smtClean="0"/>
            <a:t>行動計劃</a:t>
          </a:r>
          <a:endParaRPr lang="zh-TW" altLang="en-US" b="1" dirty="0"/>
        </a:p>
      </dgm:t>
    </dgm:pt>
    <dgm:pt modelId="{8B413CD3-823D-4AD6-BD09-5E3D0EF7D7E4}" type="parTrans" cxnId="{20F872E0-8ECE-4DAC-A1B2-C1787F902DED}">
      <dgm:prSet/>
      <dgm:spPr/>
      <dgm:t>
        <a:bodyPr/>
        <a:lstStyle/>
        <a:p>
          <a:endParaRPr lang="zh-TW" altLang="en-US"/>
        </a:p>
      </dgm:t>
    </dgm:pt>
    <dgm:pt modelId="{CA096B2B-EDFE-4DDA-A554-43C1D5922745}" type="sibTrans" cxnId="{20F872E0-8ECE-4DAC-A1B2-C1787F902DED}">
      <dgm:prSet/>
      <dgm:spPr/>
      <dgm:t>
        <a:bodyPr/>
        <a:lstStyle/>
        <a:p>
          <a:endParaRPr lang="zh-TW" altLang="en-US"/>
        </a:p>
      </dgm:t>
    </dgm:pt>
    <dgm:pt modelId="{A88D65E5-D50E-4A08-A993-B90D41646840}">
      <dgm:prSet phldrT="[文字]" custT="1"/>
      <dgm:spPr/>
      <dgm:t>
        <a:bodyPr/>
        <a:lstStyle/>
        <a:p>
          <a:r>
            <a:rPr lang="zh-TW" altLang="en-US" sz="2800" b="1" dirty="0" smtClean="0"/>
            <a:t>夢想</a:t>
          </a:r>
          <a:endParaRPr lang="zh-TW" altLang="en-US" sz="2800" b="1" dirty="0"/>
        </a:p>
      </dgm:t>
    </dgm:pt>
    <dgm:pt modelId="{FE1567B2-BE76-42BA-9EFD-D232A7F53C9F}" type="parTrans" cxnId="{CC84B3FF-1062-4F76-98C6-567971D76948}">
      <dgm:prSet/>
      <dgm:spPr/>
      <dgm:t>
        <a:bodyPr/>
        <a:lstStyle/>
        <a:p>
          <a:endParaRPr lang="zh-TW" altLang="en-US"/>
        </a:p>
      </dgm:t>
    </dgm:pt>
    <dgm:pt modelId="{64180DFB-77CD-4D33-B99D-D07F971D0259}" type="sibTrans" cxnId="{CC84B3FF-1062-4F76-98C6-567971D76948}">
      <dgm:prSet/>
      <dgm:spPr/>
      <dgm:t>
        <a:bodyPr/>
        <a:lstStyle/>
        <a:p>
          <a:endParaRPr lang="zh-TW" altLang="en-US"/>
        </a:p>
      </dgm:t>
    </dgm:pt>
    <dgm:pt modelId="{CDDAFD61-39F0-4FE6-BEDA-63771853DCC1}" type="pres">
      <dgm:prSet presAssocID="{6584E4D5-38FA-485A-9C76-B0ECA63A1ECD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11036427-816C-4CB8-A11C-68EE51533852}" type="pres">
      <dgm:prSet presAssocID="{4EBA6E8A-7571-40A8-B85E-4438A296E67F}" presName="chaos" presStyleCnt="0"/>
      <dgm:spPr/>
    </dgm:pt>
    <dgm:pt modelId="{612C0D00-6364-41B4-9B2D-531CDA2C8BB3}" type="pres">
      <dgm:prSet presAssocID="{4EBA6E8A-7571-40A8-B85E-4438A296E67F}" presName="parTx1" presStyleLbl="revTx" presStyleIdx="0" presStyleCnt="1" custScaleX="110461" custScaleY="115745"/>
      <dgm:spPr/>
      <dgm:t>
        <a:bodyPr/>
        <a:lstStyle/>
        <a:p>
          <a:endParaRPr lang="zh-TW" altLang="en-US"/>
        </a:p>
      </dgm:t>
    </dgm:pt>
    <dgm:pt modelId="{52867A88-78ED-4E13-961C-A67C735267BC}" type="pres">
      <dgm:prSet presAssocID="{4EBA6E8A-7571-40A8-B85E-4438A296E67F}" presName="c1" presStyleLbl="node1" presStyleIdx="0" presStyleCnt="19"/>
      <dgm:spPr/>
    </dgm:pt>
    <dgm:pt modelId="{D2A0709C-8430-46D7-A1A5-4FBA310B01E8}" type="pres">
      <dgm:prSet presAssocID="{4EBA6E8A-7571-40A8-B85E-4438A296E67F}" presName="c2" presStyleLbl="node1" presStyleIdx="1" presStyleCnt="19"/>
      <dgm:spPr/>
    </dgm:pt>
    <dgm:pt modelId="{2F368D2A-711C-45C2-BBA6-A1BE5029708B}" type="pres">
      <dgm:prSet presAssocID="{4EBA6E8A-7571-40A8-B85E-4438A296E67F}" presName="c3" presStyleLbl="node1" presStyleIdx="2" presStyleCnt="19"/>
      <dgm:spPr/>
    </dgm:pt>
    <dgm:pt modelId="{EDC7EE27-10C7-481F-80AC-3752A24DE1C3}" type="pres">
      <dgm:prSet presAssocID="{4EBA6E8A-7571-40A8-B85E-4438A296E67F}" presName="c4" presStyleLbl="node1" presStyleIdx="3" presStyleCnt="19"/>
      <dgm:spPr/>
    </dgm:pt>
    <dgm:pt modelId="{15AADBB5-76C2-4718-B153-310958ABA81E}" type="pres">
      <dgm:prSet presAssocID="{4EBA6E8A-7571-40A8-B85E-4438A296E67F}" presName="c5" presStyleLbl="node1" presStyleIdx="4" presStyleCnt="19"/>
      <dgm:spPr/>
    </dgm:pt>
    <dgm:pt modelId="{7B97AF10-54AB-4C38-8C59-AABD2617F524}" type="pres">
      <dgm:prSet presAssocID="{4EBA6E8A-7571-40A8-B85E-4438A296E67F}" presName="c6" presStyleLbl="node1" presStyleIdx="5" presStyleCnt="19"/>
      <dgm:spPr/>
    </dgm:pt>
    <dgm:pt modelId="{B887D5B7-95F1-4ABA-B3B7-9F7CC232ED65}" type="pres">
      <dgm:prSet presAssocID="{4EBA6E8A-7571-40A8-B85E-4438A296E67F}" presName="c7" presStyleLbl="node1" presStyleIdx="6" presStyleCnt="19"/>
      <dgm:spPr/>
    </dgm:pt>
    <dgm:pt modelId="{2EE77673-2934-4013-923D-BD2C93FBD2FC}" type="pres">
      <dgm:prSet presAssocID="{4EBA6E8A-7571-40A8-B85E-4438A296E67F}" presName="c8" presStyleLbl="node1" presStyleIdx="7" presStyleCnt="19"/>
      <dgm:spPr/>
    </dgm:pt>
    <dgm:pt modelId="{E55672E2-209D-4BBF-B2EF-3FAE254FEAE6}" type="pres">
      <dgm:prSet presAssocID="{4EBA6E8A-7571-40A8-B85E-4438A296E67F}" presName="c9" presStyleLbl="node1" presStyleIdx="8" presStyleCnt="19"/>
      <dgm:spPr/>
    </dgm:pt>
    <dgm:pt modelId="{2D9FF785-0326-4A7E-BEC2-8DECA233D403}" type="pres">
      <dgm:prSet presAssocID="{4EBA6E8A-7571-40A8-B85E-4438A296E67F}" presName="c10" presStyleLbl="node1" presStyleIdx="9" presStyleCnt="19"/>
      <dgm:spPr/>
    </dgm:pt>
    <dgm:pt modelId="{11A57A60-C5C1-44AB-8F09-DC8141EA4866}" type="pres">
      <dgm:prSet presAssocID="{4EBA6E8A-7571-40A8-B85E-4438A296E67F}" presName="c11" presStyleLbl="node1" presStyleIdx="10" presStyleCnt="19"/>
      <dgm:spPr/>
    </dgm:pt>
    <dgm:pt modelId="{8CF79DF8-3E81-4F35-860F-602FBF92AAC9}" type="pres">
      <dgm:prSet presAssocID="{4EBA6E8A-7571-40A8-B85E-4438A296E67F}" presName="c12" presStyleLbl="node1" presStyleIdx="11" presStyleCnt="19"/>
      <dgm:spPr/>
    </dgm:pt>
    <dgm:pt modelId="{45147426-4052-4A22-8C3A-6B669DBA24BA}" type="pres">
      <dgm:prSet presAssocID="{4EBA6E8A-7571-40A8-B85E-4438A296E67F}" presName="c13" presStyleLbl="node1" presStyleIdx="12" presStyleCnt="19"/>
      <dgm:spPr/>
    </dgm:pt>
    <dgm:pt modelId="{E4483A65-4A9B-43B8-BDD1-F6F9367E4F25}" type="pres">
      <dgm:prSet presAssocID="{4EBA6E8A-7571-40A8-B85E-4438A296E67F}" presName="c14" presStyleLbl="node1" presStyleIdx="13" presStyleCnt="19"/>
      <dgm:spPr/>
    </dgm:pt>
    <dgm:pt modelId="{2A252CA3-6E4A-4CAF-BA9B-48596404F251}" type="pres">
      <dgm:prSet presAssocID="{4EBA6E8A-7571-40A8-B85E-4438A296E67F}" presName="c15" presStyleLbl="node1" presStyleIdx="14" presStyleCnt="19"/>
      <dgm:spPr/>
    </dgm:pt>
    <dgm:pt modelId="{93A0725A-D68C-4DDA-BF63-BBDCC9F31E30}" type="pres">
      <dgm:prSet presAssocID="{4EBA6E8A-7571-40A8-B85E-4438A296E67F}" presName="c16" presStyleLbl="node1" presStyleIdx="15" presStyleCnt="19"/>
      <dgm:spPr/>
    </dgm:pt>
    <dgm:pt modelId="{A7465380-8F80-4F9A-8FAF-0CF0E034FA21}" type="pres">
      <dgm:prSet presAssocID="{4EBA6E8A-7571-40A8-B85E-4438A296E67F}" presName="c17" presStyleLbl="node1" presStyleIdx="16" presStyleCnt="19"/>
      <dgm:spPr/>
    </dgm:pt>
    <dgm:pt modelId="{984B0096-FFD4-44C0-85E6-63A04EEC763E}" type="pres">
      <dgm:prSet presAssocID="{4EBA6E8A-7571-40A8-B85E-4438A296E67F}" presName="c18" presStyleLbl="node1" presStyleIdx="17" presStyleCnt="19"/>
      <dgm:spPr/>
    </dgm:pt>
    <dgm:pt modelId="{C3137F6F-AE21-497A-AC4F-5145AEFB751C}" type="pres">
      <dgm:prSet presAssocID="{CA096B2B-EDFE-4DDA-A554-43C1D5922745}" presName="chevronComposite1" presStyleCnt="0"/>
      <dgm:spPr/>
    </dgm:pt>
    <dgm:pt modelId="{7B148876-6247-4578-BED6-044451516C14}" type="pres">
      <dgm:prSet presAssocID="{CA096B2B-EDFE-4DDA-A554-43C1D5922745}" presName="chevron1" presStyleLbl="sibTrans2D1" presStyleIdx="0" presStyleCnt="2"/>
      <dgm:spPr/>
    </dgm:pt>
    <dgm:pt modelId="{4763D5EC-37F5-4837-B1D3-013CDD3AE1E8}" type="pres">
      <dgm:prSet presAssocID="{CA096B2B-EDFE-4DDA-A554-43C1D5922745}" presName="spChevron1" presStyleCnt="0"/>
      <dgm:spPr/>
    </dgm:pt>
    <dgm:pt modelId="{0DB71109-C535-40AA-A370-650E83A3030A}" type="pres">
      <dgm:prSet presAssocID="{CA096B2B-EDFE-4DDA-A554-43C1D5922745}" presName="overlap" presStyleCnt="0"/>
      <dgm:spPr/>
    </dgm:pt>
    <dgm:pt modelId="{D5B4365B-E2F3-4377-9826-2BA2A18D2EEC}" type="pres">
      <dgm:prSet presAssocID="{CA096B2B-EDFE-4DDA-A554-43C1D5922745}" presName="chevronComposite2" presStyleCnt="0"/>
      <dgm:spPr/>
    </dgm:pt>
    <dgm:pt modelId="{FD05DC65-1AFD-43DB-B80B-4BD853B8E577}" type="pres">
      <dgm:prSet presAssocID="{CA096B2B-EDFE-4DDA-A554-43C1D5922745}" presName="chevron2" presStyleLbl="sibTrans2D1" presStyleIdx="1" presStyleCnt="2"/>
      <dgm:spPr/>
    </dgm:pt>
    <dgm:pt modelId="{315D61C6-E1FC-44F7-8D10-3DED68FC453B}" type="pres">
      <dgm:prSet presAssocID="{CA096B2B-EDFE-4DDA-A554-43C1D5922745}" presName="spChevron2" presStyleCnt="0"/>
      <dgm:spPr/>
    </dgm:pt>
    <dgm:pt modelId="{C1444D2A-6CD4-46FD-B5A1-D5427CA99504}" type="pres">
      <dgm:prSet presAssocID="{A88D65E5-D50E-4A08-A993-B90D41646840}" presName="last" presStyleCnt="0"/>
      <dgm:spPr/>
    </dgm:pt>
    <dgm:pt modelId="{A7CE7691-7904-4600-9035-4653B754D06D}" type="pres">
      <dgm:prSet presAssocID="{A88D65E5-D50E-4A08-A993-B90D41646840}" presName="circleTx" presStyleLbl="node1" presStyleIdx="18" presStyleCnt="19" custLinFactNeighborX="-2321" custLinFactNeighborY="-1393"/>
      <dgm:spPr/>
      <dgm:t>
        <a:bodyPr/>
        <a:lstStyle/>
        <a:p>
          <a:endParaRPr lang="zh-TW" altLang="en-US"/>
        </a:p>
      </dgm:t>
    </dgm:pt>
    <dgm:pt modelId="{FCF2167A-1683-4964-AB87-B15D9F884F97}" type="pres">
      <dgm:prSet presAssocID="{A88D65E5-D50E-4A08-A993-B90D41646840}" presName="spN" presStyleCnt="0"/>
      <dgm:spPr/>
    </dgm:pt>
  </dgm:ptLst>
  <dgm:cxnLst>
    <dgm:cxn modelId="{442FD0D5-E1CA-4CBD-922F-2AACC0F5DC8C}" type="presOf" srcId="{4EBA6E8A-7571-40A8-B85E-4438A296E67F}" destId="{612C0D00-6364-41B4-9B2D-531CDA2C8BB3}" srcOrd="0" destOrd="0" presId="urn:microsoft.com/office/officeart/2009/3/layout/RandomtoResultProcess"/>
    <dgm:cxn modelId="{20F872E0-8ECE-4DAC-A1B2-C1787F902DED}" srcId="{6584E4D5-38FA-485A-9C76-B0ECA63A1ECD}" destId="{4EBA6E8A-7571-40A8-B85E-4438A296E67F}" srcOrd="0" destOrd="0" parTransId="{8B413CD3-823D-4AD6-BD09-5E3D0EF7D7E4}" sibTransId="{CA096B2B-EDFE-4DDA-A554-43C1D5922745}"/>
    <dgm:cxn modelId="{7C02BBA0-8932-42E0-9129-070438601F06}" type="presOf" srcId="{A88D65E5-D50E-4A08-A993-B90D41646840}" destId="{A7CE7691-7904-4600-9035-4653B754D06D}" srcOrd="0" destOrd="0" presId="urn:microsoft.com/office/officeart/2009/3/layout/RandomtoResultProcess"/>
    <dgm:cxn modelId="{26C12E44-CB57-4A0B-A0C9-122B9011B0CE}" type="presOf" srcId="{6584E4D5-38FA-485A-9C76-B0ECA63A1ECD}" destId="{CDDAFD61-39F0-4FE6-BEDA-63771853DCC1}" srcOrd="0" destOrd="0" presId="urn:microsoft.com/office/officeart/2009/3/layout/RandomtoResultProcess"/>
    <dgm:cxn modelId="{CC84B3FF-1062-4F76-98C6-567971D76948}" srcId="{6584E4D5-38FA-485A-9C76-B0ECA63A1ECD}" destId="{A88D65E5-D50E-4A08-A993-B90D41646840}" srcOrd="1" destOrd="0" parTransId="{FE1567B2-BE76-42BA-9EFD-D232A7F53C9F}" sibTransId="{64180DFB-77CD-4D33-B99D-D07F971D0259}"/>
    <dgm:cxn modelId="{31E8A370-F586-4ED4-ACD4-6B8B4E3F4D63}" type="presParOf" srcId="{CDDAFD61-39F0-4FE6-BEDA-63771853DCC1}" destId="{11036427-816C-4CB8-A11C-68EE51533852}" srcOrd="0" destOrd="0" presId="urn:microsoft.com/office/officeart/2009/3/layout/RandomtoResultProcess"/>
    <dgm:cxn modelId="{A345585A-2086-4FBA-8FC8-E308096F019A}" type="presParOf" srcId="{11036427-816C-4CB8-A11C-68EE51533852}" destId="{612C0D00-6364-41B4-9B2D-531CDA2C8BB3}" srcOrd="0" destOrd="0" presId="urn:microsoft.com/office/officeart/2009/3/layout/RandomtoResultProcess"/>
    <dgm:cxn modelId="{3AAFB93F-3368-44EB-B9B4-F6B18FC50C29}" type="presParOf" srcId="{11036427-816C-4CB8-A11C-68EE51533852}" destId="{52867A88-78ED-4E13-961C-A67C735267BC}" srcOrd="1" destOrd="0" presId="urn:microsoft.com/office/officeart/2009/3/layout/RandomtoResultProcess"/>
    <dgm:cxn modelId="{5B785280-F08B-4584-973B-859023458A6B}" type="presParOf" srcId="{11036427-816C-4CB8-A11C-68EE51533852}" destId="{D2A0709C-8430-46D7-A1A5-4FBA310B01E8}" srcOrd="2" destOrd="0" presId="urn:microsoft.com/office/officeart/2009/3/layout/RandomtoResultProcess"/>
    <dgm:cxn modelId="{0438B3F3-E081-4764-BF5F-387C0E185A74}" type="presParOf" srcId="{11036427-816C-4CB8-A11C-68EE51533852}" destId="{2F368D2A-711C-45C2-BBA6-A1BE5029708B}" srcOrd="3" destOrd="0" presId="urn:microsoft.com/office/officeart/2009/3/layout/RandomtoResultProcess"/>
    <dgm:cxn modelId="{6EE45D0F-52B8-43F4-ABB7-62E7BBD6BB8D}" type="presParOf" srcId="{11036427-816C-4CB8-A11C-68EE51533852}" destId="{EDC7EE27-10C7-481F-80AC-3752A24DE1C3}" srcOrd="4" destOrd="0" presId="urn:microsoft.com/office/officeart/2009/3/layout/RandomtoResultProcess"/>
    <dgm:cxn modelId="{9A981944-4E71-453F-A56E-7100433CEFD0}" type="presParOf" srcId="{11036427-816C-4CB8-A11C-68EE51533852}" destId="{15AADBB5-76C2-4718-B153-310958ABA81E}" srcOrd="5" destOrd="0" presId="urn:microsoft.com/office/officeart/2009/3/layout/RandomtoResultProcess"/>
    <dgm:cxn modelId="{86DE1A12-07F7-46EC-A835-BED88E5E4EB2}" type="presParOf" srcId="{11036427-816C-4CB8-A11C-68EE51533852}" destId="{7B97AF10-54AB-4C38-8C59-AABD2617F524}" srcOrd="6" destOrd="0" presId="urn:microsoft.com/office/officeart/2009/3/layout/RandomtoResultProcess"/>
    <dgm:cxn modelId="{8507A956-E847-4C60-AD26-CBDCE9B6B549}" type="presParOf" srcId="{11036427-816C-4CB8-A11C-68EE51533852}" destId="{B887D5B7-95F1-4ABA-B3B7-9F7CC232ED65}" srcOrd="7" destOrd="0" presId="urn:microsoft.com/office/officeart/2009/3/layout/RandomtoResultProcess"/>
    <dgm:cxn modelId="{517DB891-6188-4594-ACFB-60528799BFF9}" type="presParOf" srcId="{11036427-816C-4CB8-A11C-68EE51533852}" destId="{2EE77673-2934-4013-923D-BD2C93FBD2FC}" srcOrd="8" destOrd="0" presId="urn:microsoft.com/office/officeart/2009/3/layout/RandomtoResultProcess"/>
    <dgm:cxn modelId="{3737CBD0-74ED-479F-952A-17FF0257A2A6}" type="presParOf" srcId="{11036427-816C-4CB8-A11C-68EE51533852}" destId="{E55672E2-209D-4BBF-B2EF-3FAE254FEAE6}" srcOrd="9" destOrd="0" presId="urn:microsoft.com/office/officeart/2009/3/layout/RandomtoResultProcess"/>
    <dgm:cxn modelId="{8C922B9B-11D1-4AE1-9213-D5BF0DE90499}" type="presParOf" srcId="{11036427-816C-4CB8-A11C-68EE51533852}" destId="{2D9FF785-0326-4A7E-BEC2-8DECA233D403}" srcOrd="10" destOrd="0" presId="urn:microsoft.com/office/officeart/2009/3/layout/RandomtoResultProcess"/>
    <dgm:cxn modelId="{9DA0E6C3-12E5-49D8-A4A7-003C40E6CEA9}" type="presParOf" srcId="{11036427-816C-4CB8-A11C-68EE51533852}" destId="{11A57A60-C5C1-44AB-8F09-DC8141EA4866}" srcOrd="11" destOrd="0" presId="urn:microsoft.com/office/officeart/2009/3/layout/RandomtoResultProcess"/>
    <dgm:cxn modelId="{3A8E3958-9A9A-4C85-BCA9-6ACA5B7BE65E}" type="presParOf" srcId="{11036427-816C-4CB8-A11C-68EE51533852}" destId="{8CF79DF8-3E81-4F35-860F-602FBF92AAC9}" srcOrd="12" destOrd="0" presId="urn:microsoft.com/office/officeart/2009/3/layout/RandomtoResultProcess"/>
    <dgm:cxn modelId="{FDFCADA1-390E-48AF-9825-D5EE876CDA27}" type="presParOf" srcId="{11036427-816C-4CB8-A11C-68EE51533852}" destId="{45147426-4052-4A22-8C3A-6B669DBA24BA}" srcOrd="13" destOrd="0" presId="urn:microsoft.com/office/officeart/2009/3/layout/RandomtoResultProcess"/>
    <dgm:cxn modelId="{FACD2B3B-E10E-4CBB-A4CD-563B5DE09CBC}" type="presParOf" srcId="{11036427-816C-4CB8-A11C-68EE51533852}" destId="{E4483A65-4A9B-43B8-BDD1-F6F9367E4F25}" srcOrd="14" destOrd="0" presId="urn:microsoft.com/office/officeart/2009/3/layout/RandomtoResultProcess"/>
    <dgm:cxn modelId="{C772699C-D51B-405A-AC43-2780EAA2312A}" type="presParOf" srcId="{11036427-816C-4CB8-A11C-68EE51533852}" destId="{2A252CA3-6E4A-4CAF-BA9B-48596404F251}" srcOrd="15" destOrd="0" presId="urn:microsoft.com/office/officeart/2009/3/layout/RandomtoResultProcess"/>
    <dgm:cxn modelId="{2DB92844-ABA1-45AD-BBB9-3A32D16B7D41}" type="presParOf" srcId="{11036427-816C-4CB8-A11C-68EE51533852}" destId="{93A0725A-D68C-4DDA-BF63-BBDCC9F31E30}" srcOrd="16" destOrd="0" presId="urn:microsoft.com/office/officeart/2009/3/layout/RandomtoResultProcess"/>
    <dgm:cxn modelId="{A4F30A31-DB3B-4AFA-9551-9F8022170F72}" type="presParOf" srcId="{11036427-816C-4CB8-A11C-68EE51533852}" destId="{A7465380-8F80-4F9A-8FAF-0CF0E034FA21}" srcOrd="17" destOrd="0" presId="urn:microsoft.com/office/officeart/2009/3/layout/RandomtoResultProcess"/>
    <dgm:cxn modelId="{CC0A400C-5337-4BED-8C09-117999B15319}" type="presParOf" srcId="{11036427-816C-4CB8-A11C-68EE51533852}" destId="{984B0096-FFD4-44C0-85E6-63A04EEC763E}" srcOrd="18" destOrd="0" presId="urn:microsoft.com/office/officeart/2009/3/layout/RandomtoResultProcess"/>
    <dgm:cxn modelId="{96DB358D-A8D7-4E15-B60D-CD0D3AD3E136}" type="presParOf" srcId="{CDDAFD61-39F0-4FE6-BEDA-63771853DCC1}" destId="{C3137F6F-AE21-497A-AC4F-5145AEFB751C}" srcOrd="1" destOrd="0" presId="urn:microsoft.com/office/officeart/2009/3/layout/RandomtoResultProcess"/>
    <dgm:cxn modelId="{B8B02C5E-4925-4C0B-8908-5FE563AE6908}" type="presParOf" srcId="{C3137F6F-AE21-497A-AC4F-5145AEFB751C}" destId="{7B148876-6247-4578-BED6-044451516C14}" srcOrd="0" destOrd="0" presId="urn:microsoft.com/office/officeart/2009/3/layout/RandomtoResultProcess"/>
    <dgm:cxn modelId="{A1CFD1FC-49A6-4E6B-8D4B-A59A039E99FA}" type="presParOf" srcId="{C3137F6F-AE21-497A-AC4F-5145AEFB751C}" destId="{4763D5EC-37F5-4837-B1D3-013CDD3AE1E8}" srcOrd="1" destOrd="0" presId="urn:microsoft.com/office/officeart/2009/3/layout/RandomtoResultProcess"/>
    <dgm:cxn modelId="{6D13755D-168B-4C7D-ACA8-398976EF4516}" type="presParOf" srcId="{CDDAFD61-39F0-4FE6-BEDA-63771853DCC1}" destId="{0DB71109-C535-40AA-A370-650E83A3030A}" srcOrd="2" destOrd="0" presId="urn:microsoft.com/office/officeart/2009/3/layout/RandomtoResultProcess"/>
    <dgm:cxn modelId="{45F19CD4-30F1-4B5A-91E5-2401CB34D49A}" type="presParOf" srcId="{CDDAFD61-39F0-4FE6-BEDA-63771853DCC1}" destId="{D5B4365B-E2F3-4377-9826-2BA2A18D2EEC}" srcOrd="3" destOrd="0" presId="urn:microsoft.com/office/officeart/2009/3/layout/RandomtoResultProcess"/>
    <dgm:cxn modelId="{8B838AD6-2300-4C46-B455-478441C66D31}" type="presParOf" srcId="{D5B4365B-E2F3-4377-9826-2BA2A18D2EEC}" destId="{FD05DC65-1AFD-43DB-B80B-4BD853B8E577}" srcOrd="0" destOrd="0" presId="urn:microsoft.com/office/officeart/2009/3/layout/RandomtoResultProcess"/>
    <dgm:cxn modelId="{5FF557D9-B01F-4EDB-B16E-0DEA94FF41E7}" type="presParOf" srcId="{D5B4365B-E2F3-4377-9826-2BA2A18D2EEC}" destId="{315D61C6-E1FC-44F7-8D10-3DED68FC453B}" srcOrd="1" destOrd="0" presId="urn:microsoft.com/office/officeart/2009/3/layout/RandomtoResultProcess"/>
    <dgm:cxn modelId="{7F30156B-C489-462A-AE17-4630E821204F}" type="presParOf" srcId="{CDDAFD61-39F0-4FE6-BEDA-63771853DCC1}" destId="{C1444D2A-6CD4-46FD-B5A1-D5427CA99504}" srcOrd="4" destOrd="0" presId="urn:microsoft.com/office/officeart/2009/3/layout/RandomtoResultProcess"/>
    <dgm:cxn modelId="{7A89C570-0AFF-4B5C-ADBC-9262B669A662}" type="presParOf" srcId="{C1444D2A-6CD4-46FD-B5A1-D5427CA99504}" destId="{A7CE7691-7904-4600-9035-4653B754D06D}" srcOrd="0" destOrd="0" presId="urn:microsoft.com/office/officeart/2009/3/layout/RandomtoResultProcess"/>
    <dgm:cxn modelId="{45C0CE0C-C583-4A66-94E0-8B0839E8E9F6}" type="presParOf" srcId="{C1444D2A-6CD4-46FD-B5A1-D5427CA99504}" destId="{FCF2167A-1683-4964-AB87-B15D9F884F97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817AC68-6DBF-4776-8628-D01A36C553E3}" type="datetimeFigureOut">
              <a:rPr lang="zh-TW" altLang="en-US"/>
              <a:pPr>
                <a:defRPr/>
              </a:pPr>
              <a:t>2018/3/7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DE862C3-DC83-417E-AE89-04994FFA60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440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93FC5EC-C6B3-4636-886A-308BB5AA2A41}" type="slidenum">
              <a:rPr lang="zh-TW" altLang="en-US" smtClean="0"/>
              <a:pPr/>
              <a:t>1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805746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資料</a:t>
            </a:r>
            <a:r>
              <a:rPr lang="en-US" altLang="zh-TW" smtClean="0"/>
              <a:t>︰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訂立目標制訂行動預案（</a:t>
            </a:r>
            <a:r>
              <a:rPr lang="en-US" altLang="zh-TW" smtClean="0"/>
              <a:t>2015</a:t>
            </a:r>
            <a:r>
              <a:rPr lang="zh-TW" altLang="en-US" smtClean="0"/>
              <a:t>年</a:t>
            </a:r>
            <a:r>
              <a:rPr lang="en-US" altLang="zh-TW" smtClean="0"/>
              <a:t>7</a:t>
            </a:r>
            <a:r>
              <a:rPr lang="zh-TW" altLang="en-US" smtClean="0"/>
              <a:t>月</a:t>
            </a:r>
            <a:r>
              <a:rPr lang="en-US" altLang="zh-TW" smtClean="0"/>
              <a:t>8</a:t>
            </a:r>
            <a:r>
              <a:rPr lang="zh-TW" altLang="en-US" smtClean="0"/>
              <a:t>日）。學友社。取自</a:t>
            </a:r>
            <a:r>
              <a:rPr lang="en-US" altLang="zh-TW" smtClean="0"/>
              <a:t>︰http://www.student.hk/site/?q=article/685</a:t>
            </a:r>
          </a:p>
          <a:p>
            <a:pPr eaLnBrk="1" hangingPunct="1">
              <a:spcBef>
                <a:spcPct val="0"/>
              </a:spcBef>
            </a:pPr>
            <a:endParaRPr lang="en-US" altLang="zh-TW" smtClean="0"/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1607A37-F9F2-4996-9BDD-BF9385EC1A12}" type="slidenum">
              <a:rPr lang="zh-TW" altLang="en-US" smtClean="0"/>
              <a:pPr/>
              <a:t>2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405941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答案</a:t>
            </a:r>
            <a:r>
              <a:rPr lang="en-US" altLang="zh-TW" smtClean="0"/>
              <a:t>︰</a:t>
            </a:r>
            <a:r>
              <a:rPr lang="zh-TW" altLang="en-US" smtClean="0"/>
              <a:t>行動</a:t>
            </a:r>
            <a:r>
              <a:rPr lang="en-US" altLang="zh-TW" smtClean="0"/>
              <a:t>2</a:t>
            </a:r>
            <a:r>
              <a:rPr lang="zh-TW" altLang="en-US" smtClean="0"/>
              <a:t>、</a:t>
            </a:r>
            <a:r>
              <a:rPr lang="en-US" altLang="zh-TW" smtClean="0"/>
              <a:t>4</a:t>
            </a:r>
            <a:r>
              <a:rPr lang="zh-TW" altLang="en-US" smtClean="0"/>
              <a:t>、</a:t>
            </a:r>
            <a:r>
              <a:rPr lang="en-US" altLang="zh-TW" smtClean="0"/>
              <a:t>5</a:t>
            </a:r>
            <a:r>
              <a:rPr lang="zh-TW" altLang="en-US" smtClean="0"/>
              <a:t>、</a:t>
            </a:r>
            <a:r>
              <a:rPr lang="en-US" altLang="zh-TW" smtClean="0"/>
              <a:t>8</a:t>
            </a:r>
            <a:r>
              <a:rPr lang="zh-TW" altLang="en-US" smtClean="0"/>
              <a:t>、</a:t>
            </a:r>
            <a:r>
              <a:rPr lang="en-US" altLang="zh-TW" smtClean="0"/>
              <a:t>10</a:t>
            </a:r>
            <a:r>
              <a:rPr lang="zh-TW" altLang="en-US" smtClean="0"/>
              <a:t>符合</a:t>
            </a:r>
            <a:r>
              <a:rPr lang="en-US" altLang="zh-TW" smtClean="0"/>
              <a:t>SMART</a:t>
            </a:r>
            <a:r>
              <a:rPr lang="zh-TW" altLang="en-US" smtClean="0"/>
              <a:t>原則。</a:t>
            </a:r>
          </a:p>
        </p:txBody>
      </p:sp>
      <p:sp>
        <p:nvSpPr>
          <p:cNvPr id="102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80773BB-439E-43B0-9F3F-0914131FEA26}" type="slidenum">
              <a:rPr lang="zh-TW" altLang="en-US" smtClean="0"/>
              <a:pPr/>
              <a:t>3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15723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答案</a:t>
            </a:r>
            <a:r>
              <a:rPr lang="en-US" altLang="zh-TW" smtClean="0"/>
              <a:t>︰</a:t>
            </a:r>
            <a:r>
              <a:rPr lang="zh-TW" altLang="en-US" smtClean="0"/>
              <a:t>行動</a:t>
            </a:r>
            <a:r>
              <a:rPr lang="en-US" altLang="zh-TW" smtClean="0"/>
              <a:t>2</a:t>
            </a:r>
            <a:r>
              <a:rPr lang="zh-TW" altLang="en-US" smtClean="0"/>
              <a:t>、</a:t>
            </a:r>
            <a:r>
              <a:rPr lang="en-US" altLang="zh-TW" smtClean="0"/>
              <a:t>4</a:t>
            </a:r>
            <a:r>
              <a:rPr lang="zh-TW" altLang="en-US" smtClean="0"/>
              <a:t>、</a:t>
            </a:r>
            <a:r>
              <a:rPr lang="en-US" altLang="zh-TW" smtClean="0"/>
              <a:t>5</a:t>
            </a:r>
            <a:r>
              <a:rPr lang="zh-TW" altLang="en-US" smtClean="0"/>
              <a:t>、</a:t>
            </a:r>
            <a:r>
              <a:rPr lang="en-US" altLang="zh-TW" smtClean="0"/>
              <a:t>8</a:t>
            </a:r>
            <a:r>
              <a:rPr lang="zh-TW" altLang="en-US" smtClean="0"/>
              <a:t>、</a:t>
            </a:r>
            <a:r>
              <a:rPr lang="en-US" altLang="zh-TW" smtClean="0"/>
              <a:t>10</a:t>
            </a:r>
            <a:r>
              <a:rPr lang="zh-TW" altLang="en-US" smtClean="0"/>
              <a:t>符合</a:t>
            </a:r>
            <a:r>
              <a:rPr lang="en-US" altLang="zh-TW" smtClean="0"/>
              <a:t>SMART</a:t>
            </a:r>
            <a:r>
              <a:rPr lang="zh-TW" altLang="en-US" smtClean="0"/>
              <a:t>原則。</a:t>
            </a:r>
          </a:p>
        </p:txBody>
      </p:sp>
      <p:sp>
        <p:nvSpPr>
          <p:cNvPr id="122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94AA675-7D35-4385-9276-7EB889C75BAB}" type="slidenum">
              <a:rPr lang="zh-TW" altLang="en-US" smtClean="0"/>
              <a:pPr/>
              <a:t>4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979158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資料</a:t>
            </a:r>
            <a:r>
              <a:rPr lang="en-US" altLang="zh-TW" smtClean="0"/>
              <a:t>︰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訂立目標制訂行動預案（</a:t>
            </a:r>
            <a:r>
              <a:rPr lang="en-US" altLang="zh-TW" smtClean="0"/>
              <a:t>2015</a:t>
            </a:r>
            <a:r>
              <a:rPr lang="zh-TW" altLang="en-US" smtClean="0"/>
              <a:t>年</a:t>
            </a:r>
            <a:r>
              <a:rPr lang="en-US" altLang="zh-TW" smtClean="0"/>
              <a:t>7</a:t>
            </a:r>
            <a:r>
              <a:rPr lang="zh-TW" altLang="en-US" smtClean="0"/>
              <a:t>月</a:t>
            </a:r>
            <a:r>
              <a:rPr lang="en-US" altLang="zh-TW" smtClean="0"/>
              <a:t>8</a:t>
            </a:r>
            <a:r>
              <a:rPr lang="zh-TW" altLang="en-US" smtClean="0"/>
              <a:t>日）。學友社。取自</a:t>
            </a:r>
            <a:r>
              <a:rPr lang="en-US" altLang="zh-TW" smtClean="0"/>
              <a:t>︰http://www.student.hk/site/?q=article/685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55F79C8-DB90-4F04-9731-AB73CEE3D13B}" type="slidenum">
              <a:rPr lang="zh-TW" altLang="en-US" smtClean="0"/>
              <a:pPr/>
              <a:t>5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4042852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822325" y="280988"/>
            <a:ext cx="3616325" cy="365125"/>
          </a:xfrm>
          <a:prstGeom prst="rect">
            <a:avLst/>
          </a:prstGeom>
        </p:spPr>
        <p:txBody>
          <a:bodyPr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900" kern="1200" cap="all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 smtClean="0"/>
              <a:t>單元一</a:t>
            </a:r>
            <a:r>
              <a:rPr lang="en-US" altLang="zh-TW" dirty="0" smtClean="0"/>
              <a:t>︰</a:t>
            </a:r>
            <a:r>
              <a:rPr lang="zh-TW" altLang="en-US" dirty="0" smtClean="0"/>
              <a:t>學生培訓指引</a:t>
            </a:r>
            <a:endParaRPr lang="zh-TW" alt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786063" y="269875"/>
            <a:ext cx="3616325" cy="365125"/>
          </a:xfrm>
          <a:prstGeom prst="rect">
            <a:avLst/>
          </a:prstGeom>
        </p:spPr>
        <p:txBody>
          <a:bodyPr anchor="ctr"/>
          <a:lstStyle>
            <a:defPPr>
              <a:defRPr lang="zh-TW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900" kern="1200" cap="all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 smtClean="0"/>
              <a:t>第二章：小組培訓</a:t>
            </a:r>
            <a:endParaRPr lang="zh-TW" alt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749800" y="323850"/>
            <a:ext cx="3616325" cy="365125"/>
          </a:xfrm>
          <a:prstGeom prst="rect">
            <a:avLst/>
          </a:prstGeom>
        </p:spPr>
        <p:txBody>
          <a:bodyPr anchor="ctr"/>
          <a:lstStyle>
            <a:defPPr>
              <a:defRPr lang="zh-TW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900" kern="1200" cap="all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r">
              <a:defRPr/>
            </a:pPr>
            <a:r>
              <a:rPr lang="zh-TW" altLang="en-US" dirty="0" smtClean="0"/>
              <a:t>第八節　目標訂立</a:t>
            </a:r>
            <a:endParaRPr lang="en-US" altLang="zh-TW" dirty="0" smtClean="0"/>
          </a:p>
          <a:p>
            <a:pPr algn="r">
              <a:defRPr/>
            </a:pPr>
            <a:r>
              <a:rPr lang="zh-TW" altLang="en-US" dirty="0" smtClean="0"/>
              <a:t>附件</a:t>
            </a:r>
            <a:r>
              <a:rPr lang="en-US" altLang="zh-TW" dirty="0" smtClean="0"/>
              <a:t>8.3</a:t>
            </a:r>
            <a:r>
              <a:rPr lang="zh-TW" altLang="en-US" dirty="0" smtClean="0"/>
              <a:t>：投影片</a:t>
            </a:r>
            <a:r>
              <a:rPr lang="en-US" altLang="zh-TW" dirty="0" smtClean="0"/>
              <a:t>_</a:t>
            </a:r>
            <a:r>
              <a:rPr lang="zh-TW" altLang="en-US" dirty="0" smtClean="0"/>
              <a:t>目標訂立</a:t>
            </a:r>
            <a:endParaRPr lang="zh-TW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AAF53D-EDD7-47D6-8F02-2366FB5F7719}" type="datetime1">
              <a:rPr lang="zh-TW" altLang="en-US"/>
              <a:pPr>
                <a:defRPr/>
              </a:pPr>
              <a:t>2018/3/7</a:t>
            </a:fld>
            <a:endParaRPr lang="zh-TW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1E4A-1600-41D1-81D5-8A16804D646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822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2786063" y="269875"/>
            <a:ext cx="3616325" cy="365125"/>
          </a:xfrm>
          <a:prstGeom prst="rect">
            <a:avLst/>
          </a:prstGeom>
        </p:spPr>
        <p:txBody>
          <a:bodyPr anchor="ctr"/>
          <a:lstStyle>
            <a:defPPr>
              <a:defRPr lang="zh-TW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900" kern="1200" cap="all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 smtClean="0"/>
              <a:t>第二章：小組培訓</a:t>
            </a:r>
            <a:endParaRPr lang="zh-TW" altLang="en-US" dirty="0"/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4749800" y="323850"/>
            <a:ext cx="3616325" cy="365125"/>
          </a:xfrm>
          <a:prstGeom prst="rect">
            <a:avLst/>
          </a:prstGeom>
        </p:spPr>
        <p:txBody>
          <a:bodyPr anchor="ctr"/>
          <a:lstStyle>
            <a:defPPr>
              <a:defRPr lang="zh-TW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900" kern="1200" cap="all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r">
              <a:defRPr/>
            </a:pPr>
            <a:r>
              <a:rPr lang="zh-TW" altLang="en-US" dirty="0" smtClean="0"/>
              <a:t>第八節　目標訂立</a:t>
            </a:r>
            <a:endParaRPr lang="en-US" altLang="zh-TW" dirty="0" smtClean="0"/>
          </a:p>
          <a:p>
            <a:pPr algn="r">
              <a:defRPr/>
            </a:pPr>
            <a:r>
              <a:rPr lang="zh-TW" altLang="en-US" dirty="0" smtClean="0"/>
              <a:t>附件</a:t>
            </a:r>
            <a:r>
              <a:rPr lang="en-US" altLang="zh-TW" dirty="0" smtClean="0"/>
              <a:t>8.3</a:t>
            </a:r>
            <a:r>
              <a:rPr lang="zh-TW" altLang="en-US" dirty="0" smtClean="0"/>
              <a:t>：投影片</a:t>
            </a:r>
            <a:r>
              <a:rPr lang="en-US" altLang="zh-TW" dirty="0" smtClean="0"/>
              <a:t>_</a:t>
            </a:r>
            <a:r>
              <a:rPr lang="zh-TW" altLang="en-US" dirty="0" smtClean="0"/>
              <a:t>目標訂立</a:t>
            </a:r>
            <a:endParaRPr lang="zh-TW" alt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22325" y="269875"/>
            <a:ext cx="3616325" cy="365125"/>
          </a:xfrm>
          <a:prstGeom prst="rect">
            <a:avLst/>
          </a:prstGeom>
        </p:spPr>
        <p:txBody>
          <a:bodyPr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900" kern="1200" cap="all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 smtClean="0"/>
              <a:t>單元一</a:t>
            </a:r>
            <a:r>
              <a:rPr lang="en-US" altLang="zh-TW" dirty="0" smtClean="0"/>
              <a:t>︰</a:t>
            </a:r>
            <a:r>
              <a:rPr lang="zh-TW" altLang="en-US" dirty="0" smtClean="0"/>
              <a:t>學生培訓指引</a:t>
            </a:r>
            <a:endParaRPr lang="zh-TW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9705EF-5BAA-4971-94C5-C686FCD21653}" type="datetime1">
              <a:rPr lang="zh-TW" altLang="en-US"/>
              <a:pPr>
                <a:defRPr/>
              </a:pPr>
              <a:t>2018/3/7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2325" y="280988"/>
            <a:ext cx="3616325" cy="365125"/>
          </a:xfrm>
        </p:spPr>
        <p:txBody>
          <a:bodyPr/>
          <a:lstStyle>
            <a:lvl1pPr algn="l"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zh-TW" altLang="en-US"/>
              <a:t>單元一</a:t>
            </a:r>
            <a:r>
              <a:rPr lang="en-US" altLang="zh-TW"/>
              <a:t>︰</a:t>
            </a:r>
            <a:r>
              <a:rPr lang="zh-TW" altLang="en-US"/>
              <a:t>學生培訓指引</a:t>
            </a:r>
            <a:endParaRPr lang="zh-TW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79C57-75BB-42B8-A657-170050F4D21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434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9D3406-7C28-43DF-A689-22E56A1E2977}" type="datetime1">
              <a:rPr lang="zh-TW" altLang="en-US"/>
              <a:pPr>
                <a:defRPr/>
              </a:pPr>
              <a:t>2018/3/7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C0CDA3-DFC5-4D4A-A636-E67C1A62770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2325" y="1427163"/>
            <a:ext cx="7543800" cy="2673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目標訂立</a:t>
            </a:r>
            <a:r>
              <a:rPr lang="en-US" altLang="zh-TW" dirty="0" smtClean="0"/>
              <a:t>DIY</a:t>
            </a:r>
            <a:endParaRPr lang="zh-TW" altLang="en-US" dirty="0"/>
          </a:p>
        </p:txBody>
      </p:sp>
      <p:pic>
        <p:nvPicPr>
          <p:cNvPr id="5123" name="Picture 5" descr="目标, 设置, 目标设定, 成功, 业务, 战略, 计划, 动机, 管理, 成就, 具体, 文本, 迹象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08"/>
          <a:stretch>
            <a:fillRect/>
          </a:stretch>
        </p:blipFill>
        <p:spPr bwMode="auto">
          <a:xfrm>
            <a:off x="4629150" y="1293813"/>
            <a:ext cx="451485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AB1AD-3A9D-415F-9CEA-F8615C773FEB}" type="slidenum">
              <a:rPr lang="zh-TW" altLang="en-US" smtClean="0"/>
              <a:pPr>
                <a:defRPr/>
              </a:pPr>
              <a:t>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目標訂立原則 （</a:t>
            </a:r>
            <a:r>
              <a:rPr lang="en-US" altLang="zh-TW" sz="4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SMART </a:t>
            </a:r>
            <a:r>
              <a:rPr lang="zh-TW" altLang="en-US" sz="4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原則</a:t>
            </a: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89000" y="1846263"/>
          <a:ext cx="7648575" cy="4403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054"/>
                <a:gridCol w="5650521"/>
              </a:tblGrid>
              <a:tr h="8308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500" dirty="0" smtClean="0"/>
                        <a:t>SMART </a:t>
                      </a:r>
                      <a:r>
                        <a:rPr lang="zh-TW" altLang="en-US" sz="2500" dirty="0" smtClean="0"/>
                        <a:t>原則</a:t>
                      </a:r>
                    </a:p>
                    <a:p>
                      <a:pPr algn="ctr"/>
                      <a:endParaRPr lang="zh-TW" altLang="en-US" sz="2500" dirty="0"/>
                    </a:p>
                  </a:txBody>
                  <a:tcPr marL="68590" marR="68590" marT="34305" marB="3430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dirty="0" smtClean="0"/>
                        <a:t>內容</a:t>
                      </a:r>
                    </a:p>
                    <a:p>
                      <a:pPr algn="ctr"/>
                      <a:endParaRPr lang="zh-TW" altLang="en-US" sz="2500" dirty="0"/>
                    </a:p>
                  </a:txBody>
                  <a:tcPr marL="68590" marR="68590" marT="34305" marB="34305"/>
                </a:tc>
              </a:tr>
              <a:tr h="780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具體 </a:t>
                      </a:r>
                      <a:r>
                        <a:rPr lang="en-US" altLang="zh-TW" sz="1600" dirty="0" smtClean="0"/>
                        <a:t>(Specific)</a:t>
                      </a:r>
                      <a:endParaRPr lang="zh-TW" altLang="en-US" sz="1600" dirty="0" smtClean="0"/>
                    </a:p>
                    <a:p>
                      <a:endParaRPr lang="zh-TW" altLang="en-US" sz="1600" dirty="0"/>
                    </a:p>
                  </a:txBody>
                  <a:tcPr marL="68590" marR="68590" marT="34305" marB="34305"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我要做什麼</a:t>
                      </a:r>
                      <a:r>
                        <a:rPr lang="zh-TW" altLang="en-US" sz="1600" baseline="0" dirty="0" smtClean="0"/>
                        <a:t>（</a:t>
                      </a:r>
                      <a:r>
                        <a:rPr lang="zh-TW" altLang="en-US" sz="1600" dirty="0" smtClean="0"/>
                        <a:t>有明確、具體或特定的任務</a:t>
                      </a:r>
                      <a:r>
                        <a:rPr lang="zh-TW" altLang="en-US" sz="1600" baseline="0" dirty="0" smtClean="0"/>
                        <a:t>）。</a:t>
                      </a:r>
                      <a:endParaRPr lang="zh-TW" altLang="en-US" sz="1600" dirty="0"/>
                    </a:p>
                  </a:txBody>
                  <a:tcPr marL="68590" marR="68590" marT="34305" marB="34305"/>
                </a:tc>
              </a:tr>
              <a:tr h="780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可量度 </a:t>
                      </a:r>
                      <a:r>
                        <a:rPr lang="en-US" altLang="zh-TW" sz="1600" dirty="0" smtClean="0"/>
                        <a:t>(Measurable)</a:t>
                      </a:r>
                      <a:endParaRPr lang="zh-TW" altLang="en-US" sz="1600" dirty="0" smtClean="0"/>
                    </a:p>
                    <a:p>
                      <a:endParaRPr lang="zh-TW" altLang="en-US" sz="1600" dirty="0"/>
                    </a:p>
                  </a:txBody>
                  <a:tcPr marL="68590" marR="68590" marT="34305" marB="34305"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怎樣才算完成任務 （指標或準則以衡量其達成程度或進展）。</a:t>
                      </a:r>
                      <a:endParaRPr lang="zh-TW" altLang="en-US" sz="1600" dirty="0"/>
                    </a:p>
                  </a:txBody>
                  <a:tcPr marL="68590" marR="68590" marT="34305" marB="34305"/>
                </a:tc>
              </a:tr>
              <a:tr h="780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可達到 </a:t>
                      </a:r>
                      <a:r>
                        <a:rPr lang="en-US" altLang="zh-TW" sz="1600" dirty="0" smtClean="0"/>
                        <a:t>(Attainable)</a:t>
                      </a:r>
                      <a:endParaRPr lang="zh-TW" altLang="en-US" sz="1600" dirty="0" smtClean="0"/>
                    </a:p>
                    <a:p>
                      <a:endParaRPr lang="zh-TW" altLang="en-US" sz="1600" dirty="0"/>
                    </a:p>
                  </a:txBody>
                  <a:tcPr marL="68590" marR="68590" marT="34305" marB="34305"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我能力 （於能力範圍做到的事</a:t>
                      </a:r>
                      <a:r>
                        <a:rPr lang="en-US" altLang="zh-TW" sz="1600" dirty="0" smtClean="0"/>
                        <a:t>)</a:t>
                      </a:r>
                      <a:r>
                        <a:rPr lang="zh-TW" altLang="en-US" sz="1600" dirty="0" smtClean="0"/>
                        <a:t>。</a:t>
                      </a:r>
                      <a:endParaRPr lang="zh-TW" altLang="en-US" sz="1600" dirty="0"/>
                    </a:p>
                  </a:txBody>
                  <a:tcPr marL="68590" marR="68590" marT="34305" marB="34305"/>
                </a:tc>
              </a:tr>
              <a:tr h="780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實際 </a:t>
                      </a:r>
                      <a:r>
                        <a:rPr lang="en-US" altLang="zh-TW" sz="1600" dirty="0" smtClean="0"/>
                        <a:t>(Realistic)</a:t>
                      </a:r>
                      <a:endParaRPr lang="zh-TW" altLang="en-US" sz="1600" dirty="0" smtClean="0"/>
                    </a:p>
                    <a:p>
                      <a:endParaRPr lang="zh-TW" altLang="en-US" sz="1600" dirty="0"/>
                    </a:p>
                  </a:txBody>
                  <a:tcPr marL="68590" marR="68590" marT="34305" marB="34305"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合乎現實 （於環境、能力和時限內實踐</a:t>
                      </a:r>
                      <a:r>
                        <a:rPr lang="en-US" altLang="zh-TW" sz="1600" dirty="0" smtClean="0"/>
                        <a:t>)</a:t>
                      </a:r>
                      <a:r>
                        <a:rPr lang="zh-TW" altLang="en-US" sz="1600" dirty="0" smtClean="0"/>
                        <a:t>。</a:t>
                      </a:r>
                      <a:endParaRPr lang="zh-TW" altLang="en-US" sz="1600" dirty="0"/>
                    </a:p>
                  </a:txBody>
                  <a:tcPr marL="68590" marR="68590" marT="34305" marB="34305"/>
                </a:tc>
              </a:tr>
              <a:tr h="452026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有時間性</a:t>
                      </a:r>
                      <a:r>
                        <a:rPr lang="zh-TW" altLang="en-US" sz="1600" baseline="0" dirty="0" smtClean="0"/>
                        <a:t> </a:t>
                      </a:r>
                      <a:r>
                        <a:rPr lang="en-US" altLang="zh-TW" sz="1600" baseline="0" dirty="0" smtClean="0"/>
                        <a:t>(Timely)</a:t>
                      </a:r>
                      <a:endParaRPr lang="zh-TW" altLang="en-US" sz="1600" dirty="0"/>
                    </a:p>
                  </a:txBody>
                  <a:tcPr marL="68590" marR="68590" marT="34305" marB="34305"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何時完成任務 （為任務設定時限）。</a:t>
                      </a:r>
                      <a:endParaRPr lang="zh-TW" altLang="en-US" sz="1600" dirty="0"/>
                    </a:p>
                  </a:txBody>
                  <a:tcPr marL="68590" marR="68590" marT="34305" marB="34305"/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9D65F-4969-40FA-A498-EABCFB518DB5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/>
          </p:cNvSpPr>
          <p:nvPr>
            <p:ph idx="1"/>
          </p:nvPr>
        </p:nvSpPr>
        <p:spPr>
          <a:xfrm>
            <a:off x="822325" y="1779588"/>
            <a:ext cx="7302500" cy="3089275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r>
              <a:rPr lang="zh-TW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小美是一個中四</a:t>
            </a:r>
            <a:r>
              <a:rPr lang="zh-TW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女</a:t>
            </a:r>
            <a:r>
              <a:rPr lang="zh-TW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生，為人較被動。最近，她於社區中心學習跳</a:t>
            </a:r>
            <a:r>
              <a:rPr lang="en-US" altLang="zh-TW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 POP </a:t>
            </a:r>
            <a:r>
              <a:rPr lang="zh-TW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</a:t>
            </a:r>
            <a:r>
              <a:rPr lang="zh-HK" altLang="zh-TW" sz="1400" kern="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練習</a:t>
            </a:r>
            <a:r>
              <a:rPr lang="zh-TW" altLang="en-US" sz="1400" kern="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了</a:t>
            </a:r>
            <a:r>
              <a:rPr lang="zh-TW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兩堂。她希望跳舞有進步，並訂立目標。以下目標行動符合</a:t>
            </a:r>
            <a:r>
              <a:rPr lang="en-US" altLang="zh-TW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SMART </a:t>
            </a:r>
            <a:r>
              <a:rPr lang="zh-TW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原則嗎</a:t>
            </a:r>
            <a:r>
              <a:rPr lang="en-US" altLang="zh-TW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﹖</a:t>
            </a:r>
            <a:r>
              <a:rPr lang="zh-HK" altLang="zh-TW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請圈出正確答案。</a:t>
            </a:r>
            <a:endParaRPr lang="en-US" altLang="zh-TW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endParaRPr lang="zh-TW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98525" y="2276475"/>
          <a:ext cx="7226300" cy="4505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655"/>
                <a:gridCol w="4199620"/>
                <a:gridCol w="1286025"/>
              </a:tblGrid>
              <a:tr h="332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SMART </a:t>
                      </a:r>
                      <a:r>
                        <a:rPr lang="zh-TW" altLang="en-US" sz="1400" kern="100" dirty="0" smtClean="0">
                          <a:effectLst/>
                        </a:rPr>
                        <a:t>原則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>
                          <a:effectLst/>
                        </a:rPr>
                        <a:t>行動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答案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2673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具體 </a:t>
                      </a:r>
                      <a:r>
                        <a:rPr lang="en-US" sz="1400" kern="100" dirty="0">
                          <a:effectLst/>
                        </a:rPr>
                        <a:t>(Specific)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1. </a:t>
                      </a:r>
                      <a:r>
                        <a:rPr lang="zh-HK" sz="1400" kern="100" dirty="0" smtClean="0">
                          <a:effectLst/>
                        </a:rPr>
                        <a:t>我</a:t>
                      </a:r>
                      <a:r>
                        <a:rPr lang="zh-HK" sz="1400" kern="100" dirty="0">
                          <a:effectLst/>
                        </a:rPr>
                        <a:t>要提升跳舞水平</a:t>
                      </a:r>
                      <a:r>
                        <a:rPr lang="zh-HK" sz="1400" kern="100" dirty="0" smtClean="0">
                          <a:effectLst/>
                        </a:rPr>
                        <a:t>。</a:t>
                      </a:r>
                      <a:endParaRPr lang="en-US" altLang="zh-HK" sz="1400" kern="100" dirty="0" smtClean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否</a:t>
                      </a:r>
                      <a:endParaRPr lang="zh-TW" sz="14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4" marR="51434" marT="0" marB="0"/>
                </a:tc>
              </a:tr>
              <a:tr h="4267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2. </a:t>
                      </a:r>
                      <a:r>
                        <a:rPr lang="zh-HK" sz="1400" kern="100" dirty="0" smtClean="0">
                          <a:effectLst/>
                        </a:rPr>
                        <a:t>我</a:t>
                      </a:r>
                      <a:r>
                        <a:rPr lang="zh-HK" sz="1400" kern="100" dirty="0">
                          <a:effectLst/>
                        </a:rPr>
                        <a:t>要入選學</a:t>
                      </a:r>
                      <a:r>
                        <a:rPr lang="zh-TW" sz="1400" kern="100" dirty="0">
                          <a:effectLst/>
                        </a:rPr>
                        <a:t>校</a:t>
                      </a:r>
                      <a:r>
                        <a:rPr lang="zh-HK" sz="1400" kern="100" dirty="0">
                          <a:effectLst/>
                        </a:rPr>
                        <a:t>舞蹈組的選拔</a:t>
                      </a:r>
                      <a:r>
                        <a:rPr lang="zh-HK" sz="1400" kern="100" dirty="0" smtClean="0">
                          <a:effectLst/>
                        </a:rPr>
                        <a:t>。</a:t>
                      </a:r>
                      <a:endParaRPr lang="en-US" altLang="zh-HK" sz="1400" kern="100" dirty="0" smtClean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0782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可量度 </a:t>
                      </a:r>
                      <a:r>
                        <a:rPr lang="en-US" sz="1400" kern="100" dirty="0">
                          <a:effectLst/>
                        </a:rPr>
                        <a:t>(Measurable)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3. </a:t>
                      </a:r>
                      <a:r>
                        <a:rPr lang="zh-HK" sz="1400" kern="100" dirty="0" smtClean="0">
                          <a:effectLst/>
                        </a:rPr>
                        <a:t>我</a:t>
                      </a:r>
                      <a:r>
                        <a:rPr lang="zh-HK" sz="1400" kern="100" dirty="0">
                          <a:effectLst/>
                        </a:rPr>
                        <a:t>平日練習時要專心，以及要多練習。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078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4. </a:t>
                      </a:r>
                      <a:r>
                        <a:rPr lang="zh-HK" sz="1400" kern="100" dirty="0" smtClean="0">
                          <a:effectLst/>
                        </a:rPr>
                        <a:t>星期一</a:t>
                      </a:r>
                      <a:r>
                        <a:rPr lang="zh-HK" sz="1400" kern="100" dirty="0">
                          <a:effectLst/>
                        </a:rPr>
                        <a:t>、三、五放學後，我會練習一小時。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0782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可達到 </a:t>
                      </a:r>
                      <a:r>
                        <a:rPr lang="en-US" sz="1400" kern="100" dirty="0">
                          <a:effectLst/>
                        </a:rPr>
                        <a:t>(Attainable)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5. </a:t>
                      </a:r>
                      <a:r>
                        <a:rPr lang="zh-HK" sz="1400" kern="100" dirty="0" smtClean="0">
                          <a:effectLst/>
                        </a:rPr>
                        <a:t>每次</a:t>
                      </a:r>
                      <a:r>
                        <a:rPr lang="zh-HK" sz="1400" kern="100" dirty="0">
                          <a:effectLst/>
                        </a:rPr>
                        <a:t>練習，我能掌握至少五個舞步。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078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6. </a:t>
                      </a:r>
                      <a:r>
                        <a:rPr lang="zh-HK" sz="1400" kern="100" dirty="0" smtClean="0">
                          <a:effectLst/>
                        </a:rPr>
                        <a:t>每次</a:t>
                      </a:r>
                      <a:r>
                        <a:rPr lang="zh-HK" sz="1400" kern="100" dirty="0">
                          <a:effectLst/>
                        </a:rPr>
                        <a:t>練習，我能練習好一首歌的舞步。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2673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實際 </a:t>
                      </a:r>
                      <a:r>
                        <a:rPr lang="en-US" sz="1400" kern="100" dirty="0">
                          <a:effectLst/>
                        </a:rPr>
                        <a:t>(Realistic)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7. </a:t>
                      </a:r>
                      <a:r>
                        <a:rPr lang="zh-HK" sz="1400" kern="100" dirty="0" smtClean="0">
                          <a:effectLst/>
                        </a:rPr>
                        <a:t>我</a:t>
                      </a:r>
                      <a:r>
                        <a:rPr lang="zh-HK" sz="1400" kern="100" dirty="0">
                          <a:effectLst/>
                        </a:rPr>
                        <a:t>會約導</a:t>
                      </a:r>
                      <a:r>
                        <a:rPr lang="zh-TW" sz="1400" kern="100" dirty="0">
                          <a:effectLst/>
                        </a:rPr>
                        <a:t>師</a:t>
                      </a:r>
                      <a:r>
                        <a:rPr lang="zh-HK" sz="1400" kern="100" dirty="0">
                          <a:effectLst/>
                        </a:rPr>
                        <a:t>和朋友一起練習</a:t>
                      </a:r>
                      <a:r>
                        <a:rPr lang="zh-HK" sz="1400" kern="100" dirty="0" smtClean="0">
                          <a:effectLst/>
                        </a:rPr>
                        <a:t>。</a:t>
                      </a:r>
                      <a:endParaRPr lang="en-US" altLang="zh-HK" sz="1400" kern="100" dirty="0" smtClean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267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8. </a:t>
                      </a:r>
                      <a:r>
                        <a:rPr lang="zh-HK" sz="1400" kern="100" dirty="0" smtClean="0">
                          <a:effectLst/>
                        </a:rPr>
                        <a:t>我</a:t>
                      </a:r>
                      <a:r>
                        <a:rPr lang="zh-HK" sz="1400" kern="100" dirty="0">
                          <a:effectLst/>
                        </a:rPr>
                        <a:t>會</a:t>
                      </a:r>
                      <a:r>
                        <a:rPr lang="zh-HK" sz="1400" kern="100" dirty="0" smtClean="0">
                          <a:effectLst/>
                        </a:rPr>
                        <a:t>在家</a:t>
                      </a:r>
                      <a:r>
                        <a:rPr lang="zh-TW" altLang="en-US" sz="1400" kern="100" dirty="0" smtClean="0">
                          <a:effectLst/>
                        </a:rPr>
                        <a:t>瀏覽</a:t>
                      </a:r>
                      <a:r>
                        <a:rPr lang="en-US" sz="1400" kern="100" dirty="0" smtClean="0">
                          <a:effectLst/>
                        </a:rPr>
                        <a:t>YOUTUBE</a:t>
                      </a:r>
                      <a:r>
                        <a:rPr lang="zh-HK" sz="1400" kern="100" dirty="0">
                          <a:effectLst/>
                        </a:rPr>
                        <a:t>練習</a:t>
                      </a:r>
                      <a:r>
                        <a:rPr lang="zh-HK" sz="1400" kern="100" dirty="0" smtClean="0">
                          <a:effectLst/>
                        </a:rPr>
                        <a:t>。</a:t>
                      </a:r>
                      <a:endParaRPr lang="en-US" altLang="zh-HK" sz="1400" kern="100" dirty="0" smtClean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2673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有時間性</a:t>
                      </a:r>
                      <a:r>
                        <a:rPr lang="en-US" sz="1400" kern="100" dirty="0">
                          <a:effectLst/>
                        </a:rPr>
                        <a:t> (Timely)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9. </a:t>
                      </a:r>
                      <a:r>
                        <a:rPr lang="zh-TW" altLang="en-US" sz="1400" kern="100" dirty="0" smtClean="0">
                          <a:effectLst/>
                        </a:rPr>
                        <a:t>未來，</a:t>
                      </a:r>
                      <a:r>
                        <a:rPr lang="zh-HK" sz="1400" kern="100" dirty="0" smtClean="0">
                          <a:effectLst/>
                        </a:rPr>
                        <a:t>我</a:t>
                      </a:r>
                      <a:r>
                        <a:rPr lang="zh-HK" sz="1400" kern="100" dirty="0">
                          <a:effectLst/>
                        </a:rPr>
                        <a:t>能參加表演或比賽</a:t>
                      </a:r>
                      <a:r>
                        <a:rPr lang="zh-HK" sz="1400" kern="100" dirty="0" smtClean="0">
                          <a:effectLst/>
                        </a:rPr>
                        <a:t>。</a:t>
                      </a:r>
                      <a:endParaRPr lang="en-US" altLang="zh-HK" sz="1400" kern="100" dirty="0" smtClean="0"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078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kern="100" dirty="0">
                          <a:effectLst/>
                        </a:rPr>
                        <a:t>10. </a:t>
                      </a:r>
                      <a:r>
                        <a:rPr lang="zh-HK" sz="1400" kern="100" dirty="0">
                          <a:effectLst/>
                        </a:rPr>
                        <a:t>於三個月後，我能跳一首歌的舞步。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22325" y="646113"/>
            <a:ext cx="7543800" cy="10874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kumimoji="0" lang="zh-TW" altLang="en-US" dirty="0" smtClean="0"/>
              <a:t>目標訂立原則 （</a:t>
            </a:r>
            <a:r>
              <a:rPr kumimoji="0" lang="en-US" altLang="zh-TW" dirty="0" smtClean="0"/>
              <a:t>SMART </a:t>
            </a:r>
            <a:r>
              <a:rPr kumimoji="0" lang="zh-TW" altLang="en-US" dirty="0" smtClean="0"/>
              <a:t>原則）</a:t>
            </a:r>
            <a:endParaRPr kumimoji="0"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674E7-5845-4395-93B7-7A9D71850CDA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/>
          </p:cNvSpPr>
          <p:nvPr>
            <p:ph idx="1"/>
          </p:nvPr>
        </p:nvSpPr>
        <p:spPr>
          <a:xfrm>
            <a:off x="898525" y="1733550"/>
            <a:ext cx="7302500" cy="3089275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正確答案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︰</a:t>
            </a: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endParaRPr lang="zh-TW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98525" y="2181225"/>
          <a:ext cx="7226300" cy="4503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655"/>
                <a:gridCol w="4199620"/>
                <a:gridCol w="1286025"/>
              </a:tblGrid>
              <a:tr h="332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SMART </a:t>
                      </a:r>
                      <a:r>
                        <a:rPr lang="zh-TW" altLang="en-US" sz="1400" kern="100" dirty="0" smtClean="0">
                          <a:effectLst/>
                        </a:rPr>
                        <a:t>原則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>
                          <a:effectLst/>
                        </a:rPr>
                        <a:t>行動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答案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2671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具體 </a:t>
                      </a:r>
                      <a:r>
                        <a:rPr lang="en-US" sz="1400" kern="100" dirty="0">
                          <a:effectLst/>
                        </a:rPr>
                        <a:t>(Specific)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1. </a:t>
                      </a:r>
                      <a:r>
                        <a:rPr lang="zh-HK" sz="1400" kern="100" dirty="0" smtClean="0">
                          <a:effectLst/>
                        </a:rPr>
                        <a:t>我</a:t>
                      </a:r>
                      <a:r>
                        <a:rPr lang="zh-HK" sz="1400" kern="100" dirty="0">
                          <a:effectLst/>
                        </a:rPr>
                        <a:t>要提升跳舞水平</a:t>
                      </a:r>
                      <a:r>
                        <a:rPr lang="zh-HK" sz="1400" kern="100" dirty="0" smtClean="0">
                          <a:effectLst/>
                        </a:rPr>
                        <a:t>。</a:t>
                      </a:r>
                      <a:endParaRPr lang="en-US" altLang="zh-HK" sz="1400" kern="100" dirty="0" smtClean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否</a:t>
                      </a:r>
                      <a:endParaRPr lang="zh-TW" sz="14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4" marR="51434" marT="0" marB="0"/>
                </a:tc>
              </a:tr>
              <a:tr h="4267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2. </a:t>
                      </a:r>
                      <a:r>
                        <a:rPr lang="zh-HK" sz="1400" kern="100" dirty="0" smtClean="0">
                          <a:effectLst/>
                        </a:rPr>
                        <a:t>我</a:t>
                      </a:r>
                      <a:r>
                        <a:rPr lang="zh-HK" sz="1400" kern="100" dirty="0">
                          <a:effectLst/>
                        </a:rPr>
                        <a:t>要入選學</a:t>
                      </a:r>
                      <a:r>
                        <a:rPr lang="zh-TW" sz="1400" kern="100" dirty="0">
                          <a:effectLst/>
                        </a:rPr>
                        <a:t>校</a:t>
                      </a:r>
                      <a:r>
                        <a:rPr lang="zh-HK" sz="1400" kern="100" dirty="0">
                          <a:effectLst/>
                        </a:rPr>
                        <a:t>舞蹈組的選拔</a:t>
                      </a:r>
                      <a:r>
                        <a:rPr lang="zh-HK" sz="1400" kern="100" dirty="0" smtClean="0">
                          <a:effectLst/>
                        </a:rPr>
                        <a:t>。</a:t>
                      </a:r>
                      <a:endParaRPr lang="en-US" altLang="zh-HK" sz="1400" kern="100" dirty="0" smtClean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0756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可量度 </a:t>
                      </a:r>
                      <a:r>
                        <a:rPr lang="en-US" sz="1400" kern="100" dirty="0">
                          <a:effectLst/>
                        </a:rPr>
                        <a:t>(Measurable)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3. </a:t>
                      </a:r>
                      <a:r>
                        <a:rPr lang="zh-HK" sz="1400" kern="100" dirty="0" smtClean="0">
                          <a:effectLst/>
                        </a:rPr>
                        <a:t>我</a:t>
                      </a:r>
                      <a:r>
                        <a:rPr lang="zh-HK" sz="1400" kern="100" dirty="0">
                          <a:effectLst/>
                        </a:rPr>
                        <a:t>平日練習時要專心，以及要多練習。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075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4. </a:t>
                      </a:r>
                      <a:r>
                        <a:rPr lang="zh-HK" sz="1400" kern="100" dirty="0" smtClean="0">
                          <a:effectLst/>
                        </a:rPr>
                        <a:t>星期一</a:t>
                      </a:r>
                      <a:r>
                        <a:rPr lang="zh-HK" sz="1400" kern="100" dirty="0">
                          <a:effectLst/>
                        </a:rPr>
                        <a:t>、三、五放學後，我會練習一小時。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0756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可達到 </a:t>
                      </a:r>
                      <a:r>
                        <a:rPr lang="en-US" sz="1400" kern="100" dirty="0">
                          <a:effectLst/>
                        </a:rPr>
                        <a:t>(Attainable)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5. </a:t>
                      </a:r>
                      <a:r>
                        <a:rPr lang="zh-HK" sz="1400" kern="100" dirty="0" smtClean="0">
                          <a:effectLst/>
                        </a:rPr>
                        <a:t>每次</a:t>
                      </a:r>
                      <a:r>
                        <a:rPr lang="zh-HK" sz="1400" kern="100" dirty="0">
                          <a:effectLst/>
                        </a:rPr>
                        <a:t>練習，我能掌握至少五個舞步。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075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6. </a:t>
                      </a:r>
                      <a:r>
                        <a:rPr lang="zh-HK" sz="1400" kern="100" dirty="0" smtClean="0">
                          <a:effectLst/>
                        </a:rPr>
                        <a:t>每次</a:t>
                      </a:r>
                      <a:r>
                        <a:rPr lang="zh-HK" sz="1400" kern="100" dirty="0">
                          <a:effectLst/>
                        </a:rPr>
                        <a:t>練習，我能練習好一首歌的舞步。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2671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實際 </a:t>
                      </a:r>
                      <a:r>
                        <a:rPr lang="en-US" sz="1400" kern="100" dirty="0">
                          <a:effectLst/>
                        </a:rPr>
                        <a:t>(Realistic)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7. </a:t>
                      </a:r>
                      <a:r>
                        <a:rPr lang="zh-HK" sz="1400" kern="100" dirty="0" smtClean="0">
                          <a:effectLst/>
                        </a:rPr>
                        <a:t>我</a:t>
                      </a:r>
                      <a:r>
                        <a:rPr lang="zh-HK" sz="1400" kern="100" dirty="0">
                          <a:effectLst/>
                        </a:rPr>
                        <a:t>會約導</a:t>
                      </a:r>
                      <a:r>
                        <a:rPr lang="zh-TW" sz="1400" kern="100" dirty="0">
                          <a:effectLst/>
                        </a:rPr>
                        <a:t>師</a:t>
                      </a:r>
                      <a:r>
                        <a:rPr lang="zh-HK" sz="1400" kern="100" dirty="0">
                          <a:effectLst/>
                        </a:rPr>
                        <a:t>和朋友一起練習</a:t>
                      </a:r>
                      <a:r>
                        <a:rPr lang="zh-HK" sz="1400" kern="100" dirty="0" smtClean="0">
                          <a:effectLst/>
                        </a:rPr>
                        <a:t>。</a:t>
                      </a:r>
                      <a:endParaRPr lang="en-US" altLang="zh-HK" sz="1400" kern="100" dirty="0" smtClean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267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8. </a:t>
                      </a:r>
                      <a:r>
                        <a:rPr lang="zh-HK" sz="1400" kern="100" dirty="0" smtClean="0">
                          <a:effectLst/>
                        </a:rPr>
                        <a:t>我</a:t>
                      </a:r>
                      <a:r>
                        <a:rPr lang="zh-HK" sz="1400" kern="100" dirty="0">
                          <a:effectLst/>
                        </a:rPr>
                        <a:t>會</a:t>
                      </a:r>
                      <a:r>
                        <a:rPr lang="zh-HK" sz="1400" kern="100" dirty="0" smtClean="0">
                          <a:effectLst/>
                        </a:rPr>
                        <a:t>在家</a:t>
                      </a:r>
                      <a:r>
                        <a:rPr lang="zh-TW" altLang="en-US" sz="1400" kern="100" dirty="0" smtClean="0">
                          <a:effectLst/>
                        </a:rPr>
                        <a:t>瀏覽</a:t>
                      </a:r>
                      <a:r>
                        <a:rPr lang="en-US" sz="1400" kern="100" dirty="0" smtClean="0">
                          <a:effectLst/>
                        </a:rPr>
                        <a:t>YOUTUBE</a:t>
                      </a:r>
                      <a:r>
                        <a:rPr lang="zh-HK" sz="1400" kern="100" dirty="0">
                          <a:effectLst/>
                        </a:rPr>
                        <a:t>練習</a:t>
                      </a:r>
                      <a:r>
                        <a:rPr lang="zh-HK" sz="1400" kern="100" dirty="0" smtClean="0">
                          <a:effectLst/>
                        </a:rPr>
                        <a:t>。</a:t>
                      </a:r>
                      <a:endParaRPr lang="en-US" altLang="zh-HK" sz="1400" kern="100" dirty="0" smtClean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2671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有時間性</a:t>
                      </a:r>
                      <a:r>
                        <a:rPr lang="en-US" sz="1400" kern="100" dirty="0">
                          <a:effectLst/>
                        </a:rPr>
                        <a:t> (Timely)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kern="100" dirty="0" smtClean="0">
                          <a:effectLst/>
                        </a:rPr>
                        <a:t>9. </a:t>
                      </a:r>
                      <a:r>
                        <a:rPr lang="zh-TW" altLang="en-US" sz="1400" kern="100" smtClean="0">
                          <a:effectLst/>
                        </a:rPr>
                        <a:t>未來</a:t>
                      </a:r>
                      <a:r>
                        <a:rPr lang="zh-HK" sz="1400" kern="100" smtClean="0">
                          <a:effectLst/>
                        </a:rPr>
                        <a:t>，</a:t>
                      </a:r>
                      <a:r>
                        <a:rPr lang="zh-HK" sz="1400" kern="100" dirty="0">
                          <a:effectLst/>
                        </a:rPr>
                        <a:t>我能參加表演或比賽</a:t>
                      </a:r>
                      <a:r>
                        <a:rPr lang="zh-HK" sz="1400" kern="100" dirty="0" smtClean="0">
                          <a:effectLst/>
                        </a:rPr>
                        <a:t>。</a:t>
                      </a:r>
                      <a:endParaRPr lang="en-US" altLang="zh-HK" sz="1400" kern="100" dirty="0" smtClean="0"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  <a:tr h="4075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kern="100" dirty="0">
                          <a:effectLst/>
                        </a:rPr>
                        <a:t>10. </a:t>
                      </a:r>
                      <a:r>
                        <a:rPr lang="zh-HK" sz="1400" kern="100" dirty="0">
                          <a:effectLst/>
                        </a:rPr>
                        <a:t>於三個月後，我能跳一首歌的舞步。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sz="1400" kern="100" dirty="0" smtClean="0">
                          <a:effectLst/>
                        </a:rPr>
                        <a:t>是</a:t>
                      </a:r>
                      <a:r>
                        <a:rPr lang="zh-HK" alt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lang="zh-HK" sz="1400" kern="100" dirty="0" smtClean="0">
                          <a:effectLst/>
                        </a:rPr>
                        <a:t>否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/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22325" y="646113"/>
            <a:ext cx="7543800" cy="10874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kumimoji="0" lang="zh-TW" altLang="en-US" dirty="0" smtClean="0"/>
              <a:t>目標訂立原則 （</a:t>
            </a:r>
            <a:r>
              <a:rPr kumimoji="0" lang="en-US" altLang="zh-TW" dirty="0" smtClean="0"/>
              <a:t>SMART </a:t>
            </a:r>
            <a:r>
              <a:rPr kumimoji="0" lang="zh-TW" altLang="en-US" dirty="0" smtClean="0"/>
              <a:t>原則）</a:t>
            </a:r>
            <a:endParaRPr kumimoji="0" lang="en-US" altLang="zh-TW" dirty="0" smtClean="0"/>
          </a:p>
        </p:txBody>
      </p:sp>
      <p:sp>
        <p:nvSpPr>
          <p:cNvPr id="7" name="橢圓 6"/>
          <p:cNvSpPr/>
          <p:nvPr/>
        </p:nvSpPr>
        <p:spPr>
          <a:xfrm>
            <a:off x="6843713" y="2916238"/>
            <a:ext cx="269875" cy="290512"/>
          </a:xfrm>
          <a:prstGeom prst="ellipse">
            <a:avLst/>
          </a:prstGeom>
          <a:solidFill>
            <a:schemeClr val="lt1">
              <a:alpha val="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7207250" y="2481263"/>
            <a:ext cx="269875" cy="290512"/>
          </a:xfrm>
          <a:prstGeom prst="ellipse">
            <a:avLst/>
          </a:prstGeom>
          <a:solidFill>
            <a:schemeClr val="lt1">
              <a:alpha val="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7207250" y="3348038"/>
            <a:ext cx="269875" cy="290512"/>
          </a:xfrm>
          <a:prstGeom prst="ellipse">
            <a:avLst/>
          </a:prstGeom>
          <a:solidFill>
            <a:schemeClr val="lt1">
              <a:alpha val="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6842125" y="3752850"/>
            <a:ext cx="269875" cy="290513"/>
          </a:xfrm>
          <a:prstGeom prst="ellipse">
            <a:avLst/>
          </a:prstGeom>
          <a:solidFill>
            <a:schemeClr val="lt1">
              <a:alpha val="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6842125" y="4137025"/>
            <a:ext cx="269875" cy="290513"/>
          </a:xfrm>
          <a:prstGeom prst="ellipse">
            <a:avLst/>
          </a:prstGeom>
          <a:solidFill>
            <a:schemeClr val="lt1">
              <a:alpha val="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7188200" y="4551363"/>
            <a:ext cx="269875" cy="290512"/>
          </a:xfrm>
          <a:prstGeom prst="ellipse">
            <a:avLst/>
          </a:prstGeom>
          <a:solidFill>
            <a:schemeClr val="lt1">
              <a:alpha val="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7207250" y="4956175"/>
            <a:ext cx="269875" cy="288925"/>
          </a:xfrm>
          <a:prstGeom prst="ellipse">
            <a:avLst/>
          </a:prstGeom>
          <a:solidFill>
            <a:schemeClr val="lt1">
              <a:alpha val="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6832600" y="5387975"/>
            <a:ext cx="269875" cy="290513"/>
          </a:xfrm>
          <a:prstGeom prst="ellipse">
            <a:avLst/>
          </a:prstGeom>
          <a:solidFill>
            <a:schemeClr val="lt1">
              <a:alpha val="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7188200" y="5830888"/>
            <a:ext cx="269875" cy="290512"/>
          </a:xfrm>
          <a:prstGeom prst="ellipse">
            <a:avLst/>
          </a:prstGeom>
          <a:solidFill>
            <a:schemeClr val="lt1">
              <a:alpha val="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6842125" y="6235700"/>
            <a:ext cx="269875" cy="290513"/>
          </a:xfrm>
          <a:prstGeom prst="ellipse">
            <a:avLst/>
          </a:prstGeom>
          <a:solidFill>
            <a:schemeClr val="lt1">
              <a:alpha val="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3A461-A068-4EF0-9225-6EB1A0F1E23B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</p:nvPr>
        </p:nvGraphicFramePr>
        <p:xfrm>
          <a:off x="869950" y="129381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9EF4B-3860-48CA-8085-7676FFDFA3FF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目標訂立</a:t>
            </a:r>
            <a:endParaRPr lang="zh-TW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819150" y="2252663"/>
            <a:ext cx="4010025" cy="3017837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r>
              <a:rPr lang="zh-HK" altLang="zh-TW" sz="18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假若小美想成為一位職業舞蹈員，</a:t>
            </a:r>
            <a:endParaRPr lang="en-US" altLang="zh-HK" sz="1875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r>
              <a:rPr lang="zh-HK" altLang="zh-TW" sz="18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她可以怎樣訂立短、中、長期目標</a:t>
            </a:r>
            <a:endParaRPr lang="en-US" altLang="zh-HK" sz="1875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r>
              <a:rPr lang="zh-HK" altLang="zh-TW" sz="18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以實踐</a:t>
            </a:r>
            <a:r>
              <a:rPr lang="zh-HK" altLang="zh-TW" sz="1875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夢想</a:t>
            </a:r>
            <a:r>
              <a:rPr lang="zh-TW" altLang="en-US" sz="18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？</a:t>
            </a:r>
          </a:p>
        </p:txBody>
      </p:sp>
      <p:pic>
        <p:nvPicPr>
          <p:cNvPr id="15364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8" y="1644650"/>
            <a:ext cx="4129087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1B98F-8EC6-439E-BF5C-44BFCD52C0C5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目標訂立</a:t>
            </a:r>
            <a:endParaRPr lang="zh-TW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822325" y="2160588"/>
            <a:ext cx="2841625" cy="3016250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r>
              <a:rPr lang="zh-HK" altLang="zh-TW" sz="1875">
                <a:solidFill>
                  <a:schemeClr val="tx1">
                    <a:lumMod val="75000"/>
                    <a:lumOff val="25000"/>
                  </a:schemeClr>
                </a:solidFill>
              </a:rPr>
              <a:t>假若小美想成為一位</a:t>
            </a:r>
            <a:endParaRPr lang="en-US" altLang="zh-HK" sz="1875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r>
              <a:rPr lang="zh-HK" altLang="zh-TW" sz="1875">
                <a:solidFill>
                  <a:schemeClr val="tx1">
                    <a:lumMod val="75000"/>
                    <a:lumOff val="25000"/>
                  </a:schemeClr>
                </a:solidFill>
              </a:rPr>
              <a:t>職業舞蹈員，她可以</a:t>
            </a:r>
            <a:r>
              <a:rPr lang="en-US" altLang="zh-TW" sz="1875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  <a:endParaRPr lang="en-US" altLang="zh-HK" sz="1875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388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744538"/>
            <a:ext cx="5732462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451B5-4F7E-4924-90CE-5765219F8B1D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目標訂立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DIY</a:t>
            </a:r>
            <a:endParaRPr lang="zh-TW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933450" y="2252663"/>
            <a:ext cx="4010025" cy="3017837"/>
          </a:xfrm>
        </p:spPr>
        <p:txBody>
          <a:bodyPr/>
          <a:lstStyle/>
          <a:p>
            <a:pPr marL="0" indent="0" eaLnBrk="1" hangingPunct="1">
              <a:buFont typeface="Calibri" panose="020F0502020204030204" pitchFamily="34" charset="0"/>
              <a:buNone/>
            </a:pPr>
            <a:r>
              <a:rPr lang="zh-TW" altLang="en-US" sz="3000" smtClean="0"/>
              <a:t>我的夢想？</a:t>
            </a:r>
            <a:endParaRPr lang="en-US" altLang="zh-TW" sz="3000" smtClean="0"/>
          </a:p>
          <a:p>
            <a:pPr marL="0" indent="0" eaLnBrk="1" hangingPunct="1">
              <a:buFont typeface="Calibri" panose="020F0502020204030204" pitchFamily="34" charset="0"/>
              <a:buNone/>
            </a:pPr>
            <a:r>
              <a:rPr lang="zh-TW" altLang="en-US" sz="3000" smtClean="0"/>
              <a:t>我的目標？</a:t>
            </a:r>
            <a:endParaRPr lang="en-US" altLang="zh-HK" sz="3000" smtClean="0"/>
          </a:p>
        </p:txBody>
      </p:sp>
      <p:pic>
        <p:nvPicPr>
          <p:cNvPr id="17412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162050"/>
            <a:ext cx="454660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F7B85-0D6E-48D9-827A-969C7B063D15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總結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︰</a:t>
            </a:r>
            <a:endParaRPr lang="zh-TW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866" name="內容版面配置區 2"/>
          <p:cNvSpPr>
            <a:spLocks noGrp="1"/>
          </p:cNvSpPr>
          <p:nvPr>
            <p:ph idx="1"/>
          </p:nvPr>
        </p:nvSpPr>
        <p:spPr>
          <a:xfrm>
            <a:off x="822325" y="1846263"/>
            <a:ext cx="7975600" cy="40227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en-US" altLang="zh-TW" sz="1875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zh-TW" altLang="en-US" sz="1875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目標</a:t>
            </a:r>
            <a:r>
              <a:rPr lang="zh-TW" altLang="en-US" sz="18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為我們帶來方向和動力，讓我們知道為什麼而活著，為什麼而奮鬥</a:t>
            </a:r>
            <a:r>
              <a:rPr lang="zh-TW" altLang="en-US" sz="1875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lang="en-US" altLang="zh-TW" sz="1875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endParaRPr lang="en-US" altLang="zh-TW" sz="1875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en-US" altLang="zh-TW" sz="1875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zh-TW" altLang="en-US" sz="1875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目標</a:t>
            </a:r>
            <a:r>
              <a:rPr lang="zh-TW" altLang="en-US" sz="18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訂立後，我們需要恆心和勇氣去實踐，並要檢討和修正目標再出發。</a:t>
            </a:r>
            <a:endParaRPr lang="en-US" altLang="zh-TW" sz="1875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zh-TW" altLang="en-US" sz="18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這能使我地向夢想邁進。</a:t>
            </a:r>
            <a:endParaRPr lang="en-US" altLang="zh-TW" sz="1875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　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B4F28-6611-4E6A-B83E-B17E39BE73EA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1383</TotalTime>
  <Words>755</Words>
  <Application>Microsoft Office PowerPoint</Application>
  <PresentationFormat>如螢幕大小 (4:3)</PresentationFormat>
  <Paragraphs>116</Paragraphs>
  <Slides>9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Times New Roman</vt:lpstr>
      <vt:lpstr>回顧</vt:lpstr>
      <vt:lpstr>目標訂立DIY</vt:lpstr>
      <vt:lpstr>目標訂立原則 （SMART 原則）</vt:lpstr>
      <vt:lpstr>PowerPoint 簡報</vt:lpstr>
      <vt:lpstr>PowerPoint 簡報</vt:lpstr>
      <vt:lpstr>PowerPoint 簡報</vt:lpstr>
      <vt:lpstr>目標訂立</vt:lpstr>
      <vt:lpstr>目標訂立</vt:lpstr>
      <vt:lpstr>目標訂立DIY</vt:lpstr>
      <vt:lpstr>總結︰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Samantha Yip</dc:creator>
  <cp:lastModifiedBy>LAM HO LUN, Hllam</cp:lastModifiedBy>
  <cp:revision>66</cp:revision>
  <cp:lastPrinted>2018-03-07T11:07:17Z</cp:lastPrinted>
  <dcterms:created xsi:type="dcterms:W3CDTF">2017-02-15T03:43:43Z</dcterms:created>
  <dcterms:modified xsi:type="dcterms:W3CDTF">2018-03-07T11:21:34Z</dcterms:modified>
</cp:coreProperties>
</file>