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66" r:id="rId3"/>
    <p:sldId id="273" r:id="rId4"/>
    <p:sldId id="267" r:id="rId5"/>
    <p:sldId id="268" r:id="rId6"/>
    <p:sldId id="269" r:id="rId7"/>
    <p:sldId id="270" r:id="rId8"/>
    <p:sldId id="271" r:id="rId9"/>
    <p:sldId id="272" r:id="rId10"/>
    <p:sldId id="261" r:id="rId11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B04F-54F7-4A2E-8408-52B992B63A8A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23E3-6D2A-4AAE-A5E3-7869A90660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87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3E3-6D2A-4AAE-A5E3-7869A90660E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2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6515-F8CF-4916-929C-9A36469C44DA}" type="datetime1">
              <a:rPr lang="zh-HK" altLang="en-US" smtClean="0"/>
              <a:t>7/3/2018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9351" y="276789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 txBox="1">
            <a:spLocks noChangeArrowheads="1"/>
          </p:cNvSpPr>
          <p:nvPr userDrawn="1"/>
        </p:nvSpPr>
        <p:spPr bwMode="auto">
          <a:xfrm>
            <a:off x="819150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zh-TW" altLang="zh-TW" sz="100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單元一︰學生培訓指引</a:t>
            </a:r>
            <a:endParaRPr lang="zh-HK" altLang="en-US" dirty="0" smtClean="0"/>
          </a:p>
        </p:txBody>
      </p:sp>
      <p:sp>
        <p:nvSpPr>
          <p:cNvPr id="11" name="Rectangle 1"/>
          <p:cNvSpPr txBox="1">
            <a:spLocks noChangeArrowheads="1"/>
          </p:cNvSpPr>
          <p:nvPr userDrawn="1"/>
        </p:nvSpPr>
        <p:spPr bwMode="auto">
          <a:xfrm>
            <a:off x="3623503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第二章：小組培訓</a:t>
            </a:r>
            <a:endParaRPr lang="zh-HK" altLang="en-US" dirty="0" smtClean="0"/>
          </a:p>
        </p:txBody>
      </p:sp>
      <p:sp>
        <p:nvSpPr>
          <p:cNvPr id="12" name="Rectangle 1"/>
          <p:cNvSpPr txBox="1">
            <a:spLocks noChangeArrowheads="1"/>
          </p:cNvSpPr>
          <p:nvPr userDrawn="1"/>
        </p:nvSpPr>
        <p:spPr bwMode="auto">
          <a:xfrm>
            <a:off x="6453988" y="334874"/>
            <a:ext cx="19427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六</a:t>
            </a:r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節　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升學及就業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附件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6.1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：投影片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多元出路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A56-8074-4C20-946F-4990B836AE71}" type="datetime1">
              <a:rPr lang="zh-HK" altLang="en-US" smtClean="0"/>
              <a:t>7/3/2018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9351" y="276789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Rectangle 1"/>
          <p:cNvSpPr txBox="1">
            <a:spLocks noChangeArrowheads="1"/>
          </p:cNvSpPr>
          <p:nvPr userDrawn="1"/>
        </p:nvSpPr>
        <p:spPr bwMode="auto">
          <a:xfrm>
            <a:off x="819150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zh-TW" altLang="zh-TW" sz="100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單元一︰學生培訓指引</a:t>
            </a:r>
            <a:endParaRPr lang="zh-HK" altLang="en-US" dirty="0" smtClean="0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3623503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第二章：小組培訓</a:t>
            </a:r>
            <a:endParaRPr lang="zh-HK" altLang="en-US" dirty="0" smtClean="0"/>
          </a:p>
        </p:txBody>
      </p:sp>
      <p:sp>
        <p:nvSpPr>
          <p:cNvPr id="9" name="Rectangle 1"/>
          <p:cNvSpPr txBox="1">
            <a:spLocks noChangeArrowheads="1"/>
          </p:cNvSpPr>
          <p:nvPr userDrawn="1"/>
        </p:nvSpPr>
        <p:spPr bwMode="auto">
          <a:xfrm>
            <a:off x="6453988" y="334874"/>
            <a:ext cx="19427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六</a:t>
            </a:r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節　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升學及就業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附件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6.1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：投影片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多元出路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6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B9D2-C8DE-49C7-9D2B-1D0447093ABB}" type="datetime1">
              <a:rPr lang="zh-HK" altLang="en-US" smtClean="0"/>
              <a:t>7/3/2018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9351" y="276789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 txBox="1">
            <a:spLocks noChangeArrowheads="1"/>
          </p:cNvSpPr>
          <p:nvPr userDrawn="1"/>
        </p:nvSpPr>
        <p:spPr bwMode="auto">
          <a:xfrm>
            <a:off x="819150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zh-TW" altLang="zh-TW" sz="100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單元一︰學生培訓指引</a:t>
            </a:r>
            <a:endParaRPr lang="zh-HK" altLang="en-US" dirty="0" smtClean="0"/>
          </a:p>
        </p:txBody>
      </p:sp>
      <p:sp>
        <p:nvSpPr>
          <p:cNvPr id="11" name="Rectangle 1"/>
          <p:cNvSpPr txBox="1">
            <a:spLocks noChangeArrowheads="1"/>
          </p:cNvSpPr>
          <p:nvPr userDrawn="1"/>
        </p:nvSpPr>
        <p:spPr bwMode="auto">
          <a:xfrm>
            <a:off x="3623503" y="335677"/>
            <a:ext cx="1942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第二章：小組培訓</a:t>
            </a:r>
            <a:endParaRPr lang="zh-HK" altLang="en-US" dirty="0" smtClean="0"/>
          </a:p>
        </p:txBody>
      </p:sp>
      <p:sp>
        <p:nvSpPr>
          <p:cNvPr id="12" name="Rectangle 1"/>
          <p:cNvSpPr txBox="1">
            <a:spLocks noChangeArrowheads="1"/>
          </p:cNvSpPr>
          <p:nvPr userDrawn="1"/>
        </p:nvSpPr>
        <p:spPr bwMode="auto">
          <a:xfrm>
            <a:off x="6453988" y="334874"/>
            <a:ext cx="19427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第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六</a:t>
            </a:r>
            <a:r>
              <a:rPr lang="zh-TW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節　</a:t>
            </a:r>
            <a:r>
              <a:rPr lang="zh-HK" altLang="en-US" sz="10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升學及就業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附件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6.1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：投影片</a:t>
            </a:r>
            <a:r>
              <a:rPr lang="en-US" altLang="zh-TW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</a:t>
            </a:r>
            <a:r>
              <a:rPr lang="zh-TW" altLang="en-US" sz="10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多元出路</a:t>
            </a:r>
            <a:endParaRPr lang="en-US" altLang="zh-HK" sz="1000" dirty="0" smtClean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algn="r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498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19461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D90863-2011-4B58-8385-A227BF663220}" type="datetime1">
              <a:rPr lang="zh-HK" altLang="en-US" smtClean="0"/>
              <a:t>7/3/2018</a:t>
            </a:fld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3E9037-292F-4881-B42A-10582475AC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avigator.edb.hkedcity.n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多元出路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9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有用資源</a:t>
            </a:r>
            <a:r>
              <a:rPr lang="zh-TW" altLang="en-US" b="1" dirty="0"/>
              <a:t>：</a:t>
            </a:r>
            <a:endParaRPr lang="zh-HK" altLang="en-US" b="1" dirty="0"/>
          </a:p>
        </p:txBody>
      </p:sp>
      <p:sp>
        <p:nvSpPr>
          <p:cNvPr id="11266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教育局「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導航」網頁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eNavigator.edb.hkedcity.net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3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+mn-ea"/>
                <a:ea typeface="+mn-ea"/>
              </a:rPr>
              <a:t>資歷架構</a:t>
            </a:r>
            <a:endParaRPr lang="zh-HK" altLang="en-US" sz="3600" dirty="0">
              <a:latin typeface="+mn-ea"/>
              <a:ea typeface="+mn-ea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0448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marL="0" indent="0" algn="ctr">
              <a:buNone/>
            </a:pPr>
            <a:endParaRPr lang="en-US" altLang="zh-TW" sz="1200" dirty="0" smtClean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1200" dirty="0" smtClean="0">
                <a:latin typeface="+mn-ea"/>
              </a:rPr>
              <a:t>資料來源：賽馬會鼓掌</a:t>
            </a:r>
            <a:r>
              <a:rPr lang="ja-JP" altLang="en-US" sz="1200" cap="all" dirty="0" smtClean="0">
                <a:latin typeface="+mn-ea"/>
              </a:rPr>
              <a:t>・</a:t>
            </a:r>
            <a:r>
              <a:rPr lang="zh-TW" altLang="en-US" sz="1200" cap="all" dirty="0" smtClean="0">
                <a:latin typeface="+mn-ea"/>
              </a:rPr>
              <a:t>創你程計劃</a:t>
            </a:r>
            <a:endParaRPr lang="en-US" altLang="zh-TW" sz="1200" cap="all" dirty="0" smtClean="0">
              <a:latin typeface="+mn-ea"/>
            </a:endParaRPr>
          </a:p>
          <a:p>
            <a:pPr marL="0" indent="0" algn="ctr">
              <a:buNone/>
            </a:pPr>
            <a:r>
              <a:rPr lang="en-US" altLang="zh-HK" sz="1200" dirty="0" smtClean="0">
                <a:latin typeface="+mn-ea"/>
              </a:rPr>
              <a:t>https://www.clapforyouth.org.hk/resources/local-study-pathways/</a:t>
            </a:r>
            <a:endParaRPr lang="zh-HK" altLang="en-US" sz="12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7917" t="13000" r="4896" b="66016"/>
          <a:stretch/>
        </p:blipFill>
        <p:spPr>
          <a:xfrm>
            <a:off x="628650" y="2109107"/>
            <a:ext cx="5248654" cy="324088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01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如何選擇？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240718"/>
              </p:ext>
            </p:extLst>
          </p:nvPr>
        </p:nvGraphicFramePr>
        <p:xfrm>
          <a:off x="822325" y="1846263"/>
          <a:ext cx="75438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香港中學文憑試成績</a:t>
                      </a:r>
                      <a:endParaRPr lang="zh-HK" alt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本地出路選擇</a:t>
                      </a:r>
                      <a:endParaRPr lang="zh-HK" alt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33222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或以上</a:t>
                      </a:r>
                      <a:endParaRPr lang="zh-HK" altLang="en-US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學位課程（資助或自資）</a:t>
                      </a:r>
                      <a:endParaRPr lang="zh-HK" alt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22222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（包括中英文）</a:t>
                      </a:r>
                      <a:endParaRPr lang="zh-HK" altLang="en-US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dirty="0" smtClean="0"/>
                        <a:t>副學士課程（資助或自資）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高級文憑課程（資助或自資）</a:t>
                      </a:r>
                      <a:endParaRPr lang="zh-HK" alt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11222—22222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（中英文不合格）</a:t>
                      </a:r>
                      <a:endParaRPr lang="zh-HK" altLang="en-US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文憑課程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學徒訓練計劃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中六重讀</a:t>
                      </a:r>
                      <a:endParaRPr lang="zh-HK" alt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中六畢業</a:t>
                      </a:r>
                      <a:endParaRPr lang="zh-HK" alt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職訓局基礎文憑課程及職專文憑課程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毅進文憑課程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其他進修機構證書課程</a:t>
                      </a:r>
                      <a:endParaRPr lang="en-US" altLang="zh-TW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dirty="0" smtClean="0"/>
                        <a:t>學徒訓練計劃</a:t>
                      </a:r>
                      <a:endParaRPr lang="zh-HK" altLang="en-US" dirty="0"/>
                    </a:p>
                  </a:txBody>
                  <a:tcPr marL="87465" marR="87465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0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3750" b="912"/>
          <a:stretch/>
        </p:blipFill>
        <p:spPr>
          <a:xfrm>
            <a:off x="993666" y="857250"/>
            <a:ext cx="4947493" cy="5143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7917" t="9895" r="4896" b="66016"/>
          <a:stretch/>
        </p:blipFill>
        <p:spPr>
          <a:xfrm>
            <a:off x="5941159" y="857250"/>
            <a:ext cx="2394071" cy="1696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0448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HK" sz="1200" dirty="0" smtClean="0">
              <a:latin typeface="+mn-ea"/>
            </a:endParaRPr>
          </a:p>
          <a:p>
            <a:pPr algn="ctr"/>
            <a:endParaRPr lang="en-US" altLang="zh-HK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algn="ctr"/>
            <a:endParaRPr lang="en-US" altLang="zh-TW" sz="1200" dirty="0" smtClean="0">
              <a:latin typeface="+mn-ea"/>
            </a:endParaRPr>
          </a:p>
          <a:p>
            <a:pPr algn="ctr"/>
            <a:endParaRPr lang="en-US" altLang="zh-TW" sz="1200" dirty="0">
              <a:latin typeface="+mn-ea"/>
            </a:endParaRPr>
          </a:p>
          <a:p>
            <a:pPr marL="0" indent="0" algn="ctr">
              <a:buNone/>
            </a:pPr>
            <a:endParaRPr lang="en-US" altLang="zh-TW" sz="1200" dirty="0" smtClean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1200" dirty="0" smtClean="0">
                <a:latin typeface="+mn-ea"/>
              </a:rPr>
              <a:t>資料來源：賽馬會鼓掌</a:t>
            </a:r>
            <a:r>
              <a:rPr lang="ja-JP" altLang="en-US" sz="1200" cap="all" dirty="0" smtClean="0">
                <a:latin typeface="+mn-ea"/>
              </a:rPr>
              <a:t>・</a:t>
            </a:r>
            <a:r>
              <a:rPr lang="zh-TW" altLang="en-US" sz="1200" cap="all" dirty="0" smtClean="0">
                <a:latin typeface="+mn-ea"/>
              </a:rPr>
              <a:t>創你程計劃</a:t>
            </a:r>
            <a:endParaRPr lang="en-US" altLang="zh-TW" sz="1200" cap="all" dirty="0" smtClean="0">
              <a:latin typeface="+mn-ea"/>
            </a:endParaRPr>
          </a:p>
          <a:p>
            <a:pPr marL="0" indent="0" algn="ctr">
              <a:buNone/>
            </a:pPr>
            <a:r>
              <a:rPr lang="en-US" altLang="zh-HK" sz="1200" dirty="0" smtClean="0">
                <a:latin typeface="+mn-ea"/>
              </a:rPr>
              <a:t>https://www.clapforyouth.org.hk/resources/local-study-pathways/</a:t>
            </a:r>
            <a:endParaRPr lang="zh-HK" altLang="en-US" sz="1200" dirty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80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" y="568004"/>
            <a:ext cx="3052648" cy="5154772"/>
          </a:xfrm>
          <a:prstGeom prst="rect">
            <a:avLst/>
          </a:prstGeom>
        </p:spPr>
      </p:pic>
      <p:pic>
        <p:nvPicPr>
          <p:cNvPr id="6" name="Picture 13" descr="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544" y="941226"/>
            <a:ext cx="4295774" cy="25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825625"/>
            <a:ext cx="78867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資料來源：賽馬會鼓掌</a:t>
            </a:r>
            <a:r>
              <a:rPr lang="ja-JP" altLang="en-US" sz="1200" cap="all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zh-TW" altLang="en-US" sz="1200" cap="all" dirty="0" smtClean="0">
                <a:solidFill>
                  <a:schemeClr val="tx1"/>
                </a:solidFill>
                <a:latin typeface="+mn-ea"/>
              </a:rPr>
              <a:t>創你程計劃</a:t>
            </a:r>
            <a:endParaRPr lang="en-US" altLang="zh-TW" sz="1200" cap="all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HK" sz="1200" dirty="0" smtClean="0">
                <a:solidFill>
                  <a:schemeClr val="tx1"/>
                </a:solidFill>
                <a:latin typeface="+mn-ea"/>
              </a:rPr>
              <a:t>https://www.clapforyouth.org.hk/resources/local-study-pathways/</a:t>
            </a:r>
            <a:endParaRPr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92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68" y="651976"/>
            <a:ext cx="3008263" cy="5143948"/>
          </a:xfrm>
          <a:prstGeom prst="rect">
            <a:avLst/>
          </a:prstGeom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資料來源：賽馬會鼓掌</a:t>
            </a:r>
            <a:r>
              <a:rPr lang="ja-JP" altLang="en-US" sz="1200" cap="all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zh-TW" altLang="en-US" sz="1200" cap="all" dirty="0" smtClean="0">
                <a:solidFill>
                  <a:schemeClr val="tx1"/>
                </a:solidFill>
                <a:latin typeface="+mn-ea"/>
              </a:rPr>
              <a:t>創你程計劃</a:t>
            </a:r>
            <a:endParaRPr lang="en-US" altLang="zh-TW" sz="1200" cap="all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HK" sz="1200" dirty="0" smtClean="0">
                <a:solidFill>
                  <a:schemeClr val="tx1"/>
                </a:solidFill>
                <a:latin typeface="+mn-ea"/>
              </a:rPr>
              <a:t>https://www.clapforyouth.org.hk/resources/local-study-pathways/</a:t>
            </a:r>
            <a:endParaRPr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4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45" y="486816"/>
            <a:ext cx="4443110" cy="5137917"/>
          </a:xfrm>
          <a:prstGeom prst="rect">
            <a:avLst/>
          </a:prstGeom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資料來源：賽馬會鼓掌</a:t>
            </a:r>
            <a:r>
              <a:rPr lang="ja-JP" altLang="en-US" sz="1200" cap="all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zh-TW" altLang="en-US" sz="1200" cap="all" dirty="0" smtClean="0">
                <a:solidFill>
                  <a:schemeClr val="tx1"/>
                </a:solidFill>
                <a:latin typeface="+mn-ea"/>
              </a:rPr>
              <a:t>創你程計劃</a:t>
            </a:r>
            <a:endParaRPr lang="en-US" altLang="zh-TW" sz="1200" cap="all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HK" sz="1200" dirty="0" smtClean="0">
                <a:solidFill>
                  <a:schemeClr val="tx1"/>
                </a:solidFill>
                <a:latin typeface="+mn-ea"/>
              </a:rPr>
              <a:t>https://www.clapforyouth.org.hk/resources/local-study-pathways/</a:t>
            </a:r>
            <a:endParaRPr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2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資料來源：賽馬會鼓掌</a:t>
            </a:r>
            <a:r>
              <a:rPr lang="ja-JP" altLang="en-US" sz="1200" cap="all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zh-TW" altLang="en-US" sz="1200" cap="all" dirty="0" smtClean="0">
                <a:solidFill>
                  <a:schemeClr val="tx1"/>
                </a:solidFill>
                <a:latin typeface="+mn-ea"/>
              </a:rPr>
              <a:t>創你程計劃</a:t>
            </a:r>
            <a:endParaRPr lang="en-US" altLang="zh-TW" sz="1200" cap="all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HK" sz="1200" dirty="0" smtClean="0">
                <a:solidFill>
                  <a:schemeClr val="tx1"/>
                </a:solidFill>
                <a:latin typeface="+mn-ea"/>
              </a:rPr>
              <a:t>https://www.clapforyouth.org.hk/resources/local-study-pathways/</a:t>
            </a:r>
            <a:endParaRPr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15" y="1399592"/>
            <a:ext cx="5048170" cy="353902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96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1440026"/>
            <a:ext cx="7105127" cy="3698810"/>
          </a:xfrm>
          <a:prstGeom prst="rect">
            <a:avLst/>
          </a:prstGeom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HK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資料來源：賽馬會鼓掌</a:t>
            </a:r>
            <a:r>
              <a:rPr lang="ja-JP" altLang="en-US" sz="1200" cap="all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zh-TW" altLang="en-US" sz="1200" cap="all" dirty="0" smtClean="0">
                <a:solidFill>
                  <a:schemeClr val="tx1"/>
                </a:solidFill>
                <a:latin typeface="+mn-ea"/>
              </a:rPr>
              <a:t>創你程計劃</a:t>
            </a:r>
            <a:endParaRPr lang="en-US" altLang="zh-TW" sz="1200" cap="all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HK" sz="1200" dirty="0" smtClean="0">
                <a:solidFill>
                  <a:schemeClr val="tx1"/>
                </a:solidFill>
                <a:latin typeface="+mn-ea"/>
              </a:rPr>
              <a:t>https://www.clapforyouth.org.hk/resources/local-study-pathways/</a:t>
            </a:r>
            <a:endParaRPr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9037-292F-4881-B42A-10582475AC99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8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217</Words>
  <Application>Microsoft Office PowerPoint</Application>
  <PresentationFormat>如螢幕大小 (4:3)</PresentationFormat>
  <Paragraphs>166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ＭＳ Ｐゴシック</vt:lpstr>
      <vt:lpstr>新細明體</vt:lpstr>
      <vt:lpstr>Arial</vt:lpstr>
      <vt:lpstr>Calibri</vt:lpstr>
      <vt:lpstr>Calibri Light</vt:lpstr>
      <vt:lpstr>Times New Roman</vt:lpstr>
      <vt:lpstr>Wingdings</vt:lpstr>
      <vt:lpstr>回顧</vt:lpstr>
      <vt:lpstr>多元出路</vt:lpstr>
      <vt:lpstr>資歷架構</vt:lpstr>
      <vt:lpstr>如何選擇？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有用資源：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多元出路</dc:title>
  <dc:creator>Tam Chi Wing</dc:creator>
  <cp:lastModifiedBy>LAM HO LUN, Hllam</cp:lastModifiedBy>
  <cp:revision>11</cp:revision>
  <cp:lastPrinted>2018-03-07T11:05:26Z</cp:lastPrinted>
  <dcterms:created xsi:type="dcterms:W3CDTF">2018-01-06T08:01:15Z</dcterms:created>
  <dcterms:modified xsi:type="dcterms:W3CDTF">2018-03-07T11:21:23Z</dcterms:modified>
</cp:coreProperties>
</file>